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62"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ubstituent dată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3E85C6-60D9-41B2-AC86-FA8365939A1A}" type="datetimeFigureOut">
              <a:rPr lang="en-US" smtClean="0"/>
              <a:pPr/>
              <a:t>6/22/2023</a:t>
            </a:fld>
            <a:endParaRPr lang="en-US"/>
          </a:p>
        </p:txBody>
      </p:sp>
      <p:sp>
        <p:nvSpPr>
          <p:cNvPr id="4" name="Substituent imagine diapozitiv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ubstituent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o-RO"/>
              <a:t>Faceți clic pentru a edita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ubstituent număr diapozitiv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E65D8-93C6-4889-899F-F34B5AF44D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dirty="0"/>
          </a:p>
        </p:txBody>
      </p:sp>
      <p:sp>
        <p:nvSpPr>
          <p:cNvPr id="4" name="Substituent număr diapozitiv 3"/>
          <p:cNvSpPr>
            <a:spLocks noGrp="1"/>
          </p:cNvSpPr>
          <p:nvPr>
            <p:ph type="sldNum" sz="quarter" idx="10"/>
          </p:nvPr>
        </p:nvSpPr>
        <p:spPr/>
        <p:txBody>
          <a:bodyPr/>
          <a:lstStyle/>
          <a:p>
            <a:fld id="{A57E65D8-93C6-4889-899F-F34B5AF44D7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6/22/2023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ro-RO"/>
              <a:t>Faceți clic pentru a edita stilul de titlu coordonator</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ro-RO"/>
              <a:t>Faceți clic pentru a edita stilul de titlu coordonator</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5125305" y="1488985"/>
            <a:ext cx="6264350" cy="1696853"/>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5118447" y="4351687"/>
            <a:ext cx="6265588" cy="1704060"/>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ro-RO"/>
              <a:t>Faceți clic pentru a edita stilul de titlu coordonator</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48A87A34-81AB-432B-8DAE-1953F412C126}" type="datetimeFigureOut">
              <a:rPr lang="en-US" dirty="0"/>
              <a:pPr/>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pPr/>
              <a:t>6/22/2023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pPr/>
              <a:t>‹#›</a:t>
            </a:fld>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6/22/2023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ise.ro/wp-content/uploads/2021/05/Raport-VIOLENTA-in-scoal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unicef.org/moldova/en/early-childhood-develop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3"/>
          <p:cNvSpPr>
            <a:spLocks noGrp="1"/>
          </p:cNvSpPr>
          <p:nvPr>
            <p:ph type="ctrTitle"/>
          </p:nvPr>
        </p:nvSpPr>
        <p:spPr/>
        <p:txBody>
          <a:bodyPr>
            <a:normAutofit/>
          </a:bodyPr>
          <a:lstStyle/>
          <a:p>
            <a:r>
              <a:rPr lang="en-US" sz="3200" b="1" i="1" spc="300" dirty="0">
                <a:solidFill>
                  <a:schemeClr val="tx1"/>
                </a:solidFill>
                <a:effectLst>
                  <a:outerShdw blurRad="38100" dist="38100" dir="2700000" algn="tl">
                    <a:srgbClr val="000000">
                      <a:alpha val="43137"/>
                    </a:srgbClr>
                  </a:outerShdw>
                </a:effectLst>
                <a:latin typeface="Arial Rounded MT Bold" pitchFamily="34" charset="0"/>
              </a:rPr>
              <a:t>‘’Pre</a:t>
            </a:r>
            <a:r>
              <a:rPr lang="ro-RO" sz="3200" b="1" i="1" spc="300" dirty="0">
                <a:solidFill>
                  <a:schemeClr val="tx1"/>
                </a:solidFill>
                <a:effectLst>
                  <a:outerShdw blurRad="38100" dist="38100" dir="2700000" algn="tl">
                    <a:srgbClr val="000000">
                      <a:alpha val="43137"/>
                    </a:srgbClr>
                  </a:outerShdw>
                </a:effectLst>
                <a:latin typeface="Arial Rounded MT Bold" pitchFamily="34" charset="0"/>
              </a:rPr>
              <a:t>venirea și Combaterea Violenței</a:t>
            </a:r>
            <a:r>
              <a:rPr lang="en-US" sz="3200" b="1" i="1" spc="300" dirty="0">
                <a:solidFill>
                  <a:schemeClr val="tx1"/>
                </a:solidFill>
                <a:effectLst>
                  <a:outerShdw blurRad="38100" dist="38100" dir="2700000" algn="tl">
                    <a:srgbClr val="000000">
                      <a:alpha val="43137"/>
                    </a:srgbClr>
                  </a:outerShdw>
                </a:effectLst>
                <a:latin typeface="Arial Rounded MT Bold" pitchFamily="34" charset="0"/>
              </a:rPr>
              <a:t>‘’</a:t>
            </a:r>
          </a:p>
        </p:txBody>
      </p:sp>
      <p:sp>
        <p:nvSpPr>
          <p:cNvPr id="5" name="Subtitlu 4"/>
          <p:cNvSpPr>
            <a:spLocks noGrp="1"/>
          </p:cNvSpPr>
          <p:nvPr>
            <p:ph type="subTitle" idx="1"/>
          </p:nvPr>
        </p:nvSpPr>
        <p:spPr/>
        <p:txBody>
          <a:bodyPr>
            <a:normAutofit/>
          </a:bodyPr>
          <a:lstStyle/>
          <a:p>
            <a:r>
              <a:rPr lang="ro-RO" b="1" i="1" u="sng" spc="300" dirty="0">
                <a:solidFill>
                  <a:schemeClr val="tx1"/>
                </a:solidFill>
                <a:effectLst>
                  <a:outerShdw blurRad="38100" dist="38100" dir="2700000" algn="tl">
                    <a:srgbClr val="000000">
                      <a:alpha val="43137"/>
                    </a:srgbClr>
                  </a:outerShdw>
                </a:effectLst>
                <a:latin typeface="Baskerville Old Face" pitchFamily="18" charset="0"/>
              </a:rPr>
              <a:t>Proiect realizat de către elevii clasei a 7-a </a:t>
            </a:r>
          </a:p>
          <a:p>
            <a:r>
              <a:rPr lang="ro-RO" b="1" i="1" u="sng" spc="300" dirty="0">
                <a:solidFill>
                  <a:schemeClr val="tx1"/>
                </a:solidFill>
                <a:effectLst>
                  <a:outerShdw blurRad="38100" dist="38100" dir="2700000" algn="tl">
                    <a:srgbClr val="000000">
                      <a:alpha val="43137"/>
                    </a:srgbClr>
                  </a:outerShdw>
                </a:effectLst>
                <a:latin typeface="Baskerville Old Face" pitchFamily="18" charset="0"/>
              </a:rPr>
              <a:t>Grupa a doua </a:t>
            </a:r>
          </a:p>
        </p:txBody>
      </p:sp>
      <p:pic>
        <p:nvPicPr>
          <p:cNvPr id="6146" name="Picture 2" descr="https://i.pinimg.com/564x/42/28/b6/4228b6109ef1b236f1e675c4e64fd5f4.jpg"/>
          <p:cNvPicPr>
            <a:picLocks noChangeAspect="1" noChangeArrowheads="1"/>
          </p:cNvPicPr>
          <p:nvPr/>
        </p:nvPicPr>
        <p:blipFill>
          <a:blip r:embed="rId3"/>
          <a:srcRect/>
          <a:stretch>
            <a:fillRect/>
          </a:stretch>
        </p:blipFill>
        <p:spPr bwMode="auto">
          <a:xfrm>
            <a:off x="0" y="3333580"/>
            <a:ext cx="3200400" cy="3524420"/>
          </a:xfrm>
          <a:prstGeom prst="rect">
            <a:avLst/>
          </a:prstGeom>
          <a:noFill/>
        </p:spPr>
      </p:pic>
      <p:pic>
        <p:nvPicPr>
          <p:cNvPr id="6148" name="Picture 4" descr="4.Inițiați o companie de prevenire a violentei. Realizați afișe/desene/postere/pliante  pe aceasta tema și - Brainly.ro"/>
          <p:cNvPicPr>
            <a:picLocks noChangeAspect="1" noChangeArrowheads="1"/>
          </p:cNvPicPr>
          <p:nvPr/>
        </p:nvPicPr>
        <p:blipFill>
          <a:blip r:embed="rId4"/>
          <a:srcRect/>
          <a:stretch>
            <a:fillRect/>
          </a:stretch>
        </p:blipFill>
        <p:spPr bwMode="auto">
          <a:xfrm>
            <a:off x="8001000" y="0"/>
            <a:ext cx="4191000" cy="2841356"/>
          </a:xfrm>
          <a:prstGeom prst="rect">
            <a:avLst/>
          </a:prstGeom>
          <a:noFill/>
        </p:spPr>
      </p:pic>
      <p:pic>
        <p:nvPicPr>
          <p:cNvPr id="6150" name="Picture 6" descr="Fără violență în școli - Deșteptarea - Liderul presei băcăuane!"/>
          <p:cNvPicPr>
            <a:picLocks noChangeAspect="1" noChangeArrowheads="1"/>
          </p:cNvPicPr>
          <p:nvPr/>
        </p:nvPicPr>
        <p:blipFill>
          <a:blip r:embed="rId5"/>
          <a:srcRect/>
          <a:stretch>
            <a:fillRect/>
          </a:stretch>
        </p:blipFill>
        <p:spPr bwMode="auto">
          <a:xfrm>
            <a:off x="7606552" y="4267200"/>
            <a:ext cx="4585447" cy="2590800"/>
          </a:xfrm>
          <a:prstGeom prst="rect">
            <a:avLst/>
          </a:prstGeom>
          <a:noFill/>
        </p:spPr>
      </p:pic>
      <p:pic>
        <p:nvPicPr>
          <p:cNvPr id="6152" name="Picture 8" descr="Stop violenței în școli!"/>
          <p:cNvPicPr>
            <a:picLocks noChangeAspect="1" noChangeArrowheads="1"/>
          </p:cNvPicPr>
          <p:nvPr/>
        </p:nvPicPr>
        <p:blipFill>
          <a:blip r:embed="rId6"/>
          <a:srcRect/>
          <a:stretch>
            <a:fillRect/>
          </a:stretch>
        </p:blipFill>
        <p:spPr bwMode="auto">
          <a:xfrm>
            <a:off x="0" y="0"/>
            <a:ext cx="4740986" cy="2743200"/>
          </a:xfrm>
          <a:prstGeom prst="rect">
            <a:avLst/>
          </a:prstGeom>
          <a:noFill/>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063AE2A-20FE-4DF3-B249-97FD73C66D11}"/>
              </a:ext>
            </a:extLst>
          </p:cNvPr>
          <p:cNvSpPr>
            <a:spLocks noGrp="1"/>
          </p:cNvSpPr>
          <p:nvPr>
            <p:ph type="title"/>
          </p:nvPr>
        </p:nvSpPr>
        <p:spPr/>
        <p:txBody>
          <a:bodyPr/>
          <a:lstStyle/>
          <a:p>
            <a:endParaRPr lang="ro-RO"/>
          </a:p>
        </p:txBody>
      </p:sp>
      <p:sp>
        <p:nvSpPr>
          <p:cNvPr id="3" name="Substituent conținut 2">
            <a:extLst>
              <a:ext uri="{FF2B5EF4-FFF2-40B4-BE49-F238E27FC236}">
                <a16:creationId xmlns:a16="http://schemas.microsoft.com/office/drawing/2014/main" id="{5A73FEE8-884B-B220-054F-883F51CE8157}"/>
              </a:ext>
            </a:extLst>
          </p:cNvPr>
          <p:cNvSpPr>
            <a:spLocks noGrp="1"/>
          </p:cNvSpPr>
          <p:nvPr>
            <p:ph idx="1"/>
          </p:nvPr>
        </p:nvSpPr>
        <p:spPr>
          <a:xfrm>
            <a:off x="5486400" y="0"/>
            <a:ext cx="6477000" cy="6172200"/>
          </a:xfrm>
        </p:spPr>
        <p:txBody>
          <a:bodyPr>
            <a:normAutofit/>
          </a:bodyPr>
          <a:lstStyle/>
          <a:p>
            <a:pPr fontAlgn="base"/>
            <a:r>
              <a:rPr lang="ro-RO" b="1" i="1" strike="noStrike" spc="300" dirty="0">
                <a:latin typeface="Calibri" pitchFamily="34" charset="0"/>
                <a:cs typeface="Calibri" pitchFamily="34" charset="0"/>
              </a:rPr>
              <a:t>I</a:t>
            </a:r>
            <a:r>
              <a:rPr lang="ro-RO" b="1" i="1" strike="noStrike" dirty="0">
                <a:latin typeface="Calibri" pitchFamily="34" charset="0"/>
                <a:cs typeface="Calibri" pitchFamily="34" charset="0"/>
              </a:rPr>
              <a:t>. Ce este violența în școli și cum se manifestă în România? La  2 ani după începutul pandemiei de COVID-19, timp în care accesul la educație a milioane de copii a fost limitat, violența școlară continuă să existe și să lase efecte tragice asupra tinerilor din România. Aceasta capătă noi forme și se adaptează noului context mai repede decât o face legislația. Însă pentru a putea combate și preveni violența școlară, este necesară o înțelegere a cauzelor și manifestărilor ei, însoțită de conștientizarea și acțiunea publicului larg/societății civile. Violența școlară, sub toate formele ei, limitează dreptul fundamental la educație a zecii de mii de copii români. Aproximativ 1 din 3 elevi din lume a fost victima </a:t>
            </a:r>
            <a:r>
              <a:rPr lang="ro-RO" b="1" i="1" strike="noStrike" dirty="0" err="1">
                <a:latin typeface="Calibri" pitchFamily="34" charset="0"/>
                <a:cs typeface="Calibri" pitchFamily="34" charset="0"/>
              </a:rPr>
              <a:t>bullyingului</a:t>
            </a:r>
            <a:r>
              <a:rPr lang="ro-RO" b="1" i="1" strike="noStrike" dirty="0">
                <a:latin typeface="Calibri" pitchFamily="34" charset="0"/>
                <a:cs typeface="Calibri" pitchFamily="34" charset="0"/>
              </a:rPr>
              <a:t> (formă a violenței școlare), având consecințe devastatoare asupra procesului educațional, ratei de abandon școlar, sănătății fizice și psihice ale acestora. În România, se estimează că aproape jumătate dintre elevi au fost agresați de colegi cel puțin o dată. (raportul </a:t>
            </a:r>
            <a:r>
              <a:rPr lang="ro-RO" b="1" i="1" strike="noStrike" dirty="0">
                <a:latin typeface="Calibri" pitchFamily="34" charset="0"/>
                <a:cs typeface="Calibri" pitchFamily="34" charset="0"/>
                <a:hlinkClick r:id="rId2"/>
              </a:rPr>
              <a:t>Un mediu de învățare nonviolent pentru toți copiii</a:t>
            </a:r>
            <a:r>
              <a:rPr lang="ro-RO" b="1" i="1" strike="noStrike" dirty="0">
                <a:latin typeface="Calibri" pitchFamily="34" charset="0"/>
                <a:cs typeface="Calibri" pitchFamily="34" charset="0"/>
              </a:rPr>
              <a:t> – Institutul de Științe ale Educației, 2018)</a:t>
            </a:r>
            <a:r>
              <a:rPr lang="ro-RO" b="1" i="1" dirty="0">
                <a:latin typeface="Calibri" pitchFamily="34" charset="0"/>
                <a:cs typeface="Calibri" pitchFamily="34" charset="0"/>
              </a:rPr>
              <a:t>.</a:t>
            </a:r>
            <a:endParaRPr lang="ro-RO" b="1" i="1" strike="noStrike" dirty="0">
              <a:latin typeface="Calibri" pitchFamily="34" charset="0"/>
              <a:cs typeface="Calibri" pitchFamily="34" charset="0"/>
            </a:endParaRPr>
          </a:p>
        </p:txBody>
      </p:sp>
      <p:sp>
        <p:nvSpPr>
          <p:cNvPr id="5" name="CasetăText 4">
            <a:extLst>
              <a:ext uri="{FF2B5EF4-FFF2-40B4-BE49-F238E27FC236}">
                <a16:creationId xmlns:a16="http://schemas.microsoft.com/office/drawing/2014/main" id="{2D169346-18B9-09AD-68D8-DF0C12CA1824}"/>
              </a:ext>
            </a:extLst>
          </p:cNvPr>
          <p:cNvSpPr txBox="1"/>
          <p:nvPr/>
        </p:nvSpPr>
        <p:spPr>
          <a:xfrm>
            <a:off x="5195329" y="2518032"/>
            <a:ext cx="1828800" cy="1828800"/>
          </a:xfrm>
          <a:prstGeom prst="rect">
            <a:avLst/>
          </a:prstGeom>
          <a:noFill/>
        </p:spPr>
        <p:txBody>
          <a:bodyPr wrap="square" rtlCol="0">
            <a:spAutoFit/>
          </a:bodyPr>
          <a:lstStyle/>
          <a:p>
            <a:pPr algn="l"/>
            <a:endParaRPr lang="ro-RO"/>
          </a:p>
        </p:txBody>
      </p:sp>
      <p:pic>
        <p:nvPicPr>
          <p:cNvPr id="7" name="Imagine 6" descr="f9cb036f7f231a998734295de426ea8b.jpg"/>
          <p:cNvPicPr>
            <a:picLocks noChangeAspect="1"/>
          </p:cNvPicPr>
          <p:nvPr/>
        </p:nvPicPr>
        <p:blipFill>
          <a:blip r:embed="rId3"/>
          <a:stretch>
            <a:fillRect/>
          </a:stretch>
        </p:blipFill>
        <p:spPr>
          <a:xfrm>
            <a:off x="-1" y="0"/>
            <a:ext cx="5334001" cy="6858000"/>
          </a:xfrm>
          <a:prstGeom prst="rect">
            <a:avLst/>
          </a:prstGeom>
        </p:spPr>
      </p:pic>
    </p:spTree>
    <p:extLst>
      <p:ext uri="{BB962C8B-B14F-4D97-AF65-F5344CB8AC3E}">
        <p14:creationId xmlns:p14="http://schemas.microsoft.com/office/powerpoint/2010/main" val="3607215120"/>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1857F6F-7D27-DC9C-E1E0-D2637128A030}"/>
              </a:ext>
            </a:extLst>
          </p:cNvPr>
          <p:cNvSpPr>
            <a:spLocks noGrp="1"/>
          </p:cNvSpPr>
          <p:nvPr>
            <p:ph type="title"/>
          </p:nvPr>
        </p:nvSpPr>
        <p:spPr/>
        <p:txBody>
          <a:bodyPr/>
          <a:lstStyle/>
          <a:p>
            <a:endParaRPr lang="ro-RO"/>
          </a:p>
        </p:txBody>
      </p:sp>
      <p:sp>
        <p:nvSpPr>
          <p:cNvPr id="3" name="Substituent conținut 2">
            <a:extLst>
              <a:ext uri="{FF2B5EF4-FFF2-40B4-BE49-F238E27FC236}">
                <a16:creationId xmlns:a16="http://schemas.microsoft.com/office/drawing/2014/main" id="{F87710E5-BFD4-1C48-AD9D-0DAF992B0E4C}"/>
              </a:ext>
            </a:extLst>
          </p:cNvPr>
          <p:cNvSpPr>
            <a:spLocks noGrp="1"/>
          </p:cNvSpPr>
          <p:nvPr>
            <p:ph idx="1"/>
          </p:nvPr>
        </p:nvSpPr>
        <p:spPr>
          <a:xfrm>
            <a:off x="4876800" y="1219200"/>
            <a:ext cx="7086600" cy="4572000"/>
          </a:xfrm>
        </p:spPr>
        <p:txBody>
          <a:bodyPr>
            <a:noAutofit/>
          </a:bodyPr>
          <a:lstStyle/>
          <a:p>
            <a:pPr>
              <a:buNone/>
            </a:pPr>
            <a:r>
              <a:rPr lang="ro-RO" sz="1600" b="1" i="1" u="none" strike="noStrike" dirty="0">
                <a:latin typeface="Calibri" pitchFamily="34" charset="0"/>
                <a:cs typeface="Calibri" pitchFamily="34" charset="0"/>
              </a:rPr>
              <a:t>    În categoria violenței școlare se încadrează orice formă de violență asupra copiilor și tinerilor care se petrece pe domeniul școlii sau în timpul unei activități conexe. Acesta este experimentată de elevi din partea altor colegi/elevi, a cadrelor didactice sau a personalului auxiliar. Aceasta poate să ia forme multiple: Violența fizică: agresiunea fizică cu intenția de a răni cealaltă persoană (prezentă la cel puțin 1 din 10 elevi de liceu și 1 din 7 elevi de gimnaziu*).Violența psihologică: abuzul/violența verbală și emoțională, precum insulte, amenințări, porecle, intimidare, umilire (este cea mai prevalentă formă de violență, observată de aprox. 40% dintre respondenți*) + violența socială, înțeleasă prin izolarea și controlarea acțiunilor victimei (32% dintre liceeni respondenți afirmă că au fost martorii a cel puțin un caz de violență socială</a:t>
            </a:r>
            <a:r>
              <a:rPr lang="ro-RO" sz="1600" b="1" i="1" dirty="0">
                <a:latin typeface="Calibri" pitchFamily="34" charset="0"/>
                <a:cs typeface="Calibri" pitchFamily="34" charset="0"/>
              </a:rPr>
              <a:t>).</a:t>
            </a:r>
            <a:r>
              <a:rPr lang="vi-VN" sz="1600" b="1" i="1" dirty="0">
                <a:latin typeface="Calibri" pitchFamily="34" charset="0"/>
                <a:cs typeface="Calibri" pitchFamily="34" charset="0"/>
              </a:rPr>
              <a:t> Spre deosebire de ceea ce se întâmplă în tipurile de violență pe care le-am văzut în acest sens agresiunea este de natură colectivă, de un grup sau de o comunitate împotriva unui alt grup . Motivațiile violenței colective sunt, de obicei, politice, economice sau ideologice-religioase. Violența verbală este una în care este destinat să dăuneze celeilalte persoane este un mesaj sau un discurs . Poate (sau nu) să conțină insulte sau cuvinte tabu, deoarece nu este esențial să folosiți astfel de resurse pentru a produce primejdie psihologică.Pe lângă producerea anxietății, acest tip de violență poate deteriora stima de sine a oamenilor</a:t>
            </a:r>
            <a:r>
              <a:rPr lang="ro-RO" sz="1600" b="1" i="1" dirty="0">
                <a:latin typeface="Calibri" pitchFamily="34" charset="0"/>
                <a:cs typeface="Calibri" pitchFamily="34" charset="0"/>
              </a:rPr>
              <a:t> </a:t>
            </a:r>
            <a:r>
              <a:rPr lang="vi-VN" sz="1600" b="1" i="1" dirty="0">
                <a:latin typeface="Calibri" pitchFamily="34" charset="0"/>
                <a:cs typeface="Calibri" pitchFamily="34" charset="0"/>
              </a:rPr>
              <a:t>și imagine</a:t>
            </a:r>
            <a:r>
              <a:rPr lang="ro-RO" sz="1600" b="1" i="1" dirty="0">
                <a:latin typeface="Calibri" pitchFamily="34" charset="0"/>
                <a:cs typeface="Calibri" pitchFamily="34" charset="0"/>
              </a:rPr>
              <a:t>a.</a:t>
            </a:r>
            <a:endParaRPr lang="vi-VN" sz="1600" b="1" i="1" dirty="0">
              <a:latin typeface="Calibri" pitchFamily="34" charset="0"/>
              <a:cs typeface="Calibri" pitchFamily="34" charset="0"/>
            </a:endParaRPr>
          </a:p>
          <a:p>
            <a:pPr fontAlgn="base">
              <a:buNone/>
            </a:pPr>
            <a:endParaRPr lang="ro-RO" sz="1400" b="1" i="1" u="none" strike="noStrike" spc="300" dirty="0">
              <a:latin typeface="Calibri" pitchFamily="34" charset="0"/>
              <a:cs typeface="Calibri" pitchFamily="34" charset="0"/>
            </a:endParaRPr>
          </a:p>
        </p:txBody>
      </p:sp>
      <p:pic>
        <p:nvPicPr>
          <p:cNvPr id="5" name="Imagine 4" descr="e628c3809f3822205c4f6922dc5df92b.jpg"/>
          <p:cNvPicPr>
            <a:picLocks noChangeAspect="1"/>
          </p:cNvPicPr>
          <p:nvPr/>
        </p:nvPicPr>
        <p:blipFill>
          <a:blip r:embed="rId2"/>
          <a:stretch>
            <a:fillRect/>
          </a:stretch>
        </p:blipFill>
        <p:spPr>
          <a:xfrm>
            <a:off x="0" y="-42153"/>
            <a:ext cx="4953000" cy="6900153"/>
          </a:xfrm>
          <a:prstGeom prst="rect">
            <a:avLst/>
          </a:prstGeom>
        </p:spPr>
      </p:pic>
    </p:spTree>
    <p:extLst>
      <p:ext uri="{BB962C8B-B14F-4D97-AF65-F5344CB8AC3E}">
        <p14:creationId xmlns:p14="http://schemas.microsoft.com/office/powerpoint/2010/main" val="391645966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CDA7A7F-45AC-EBCC-5491-35154CDEF125}"/>
              </a:ext>
            </a:extLst>
          </p:cNvPr>
          <p:cNvSpPr>
            <a:spLocks noGrp="1"/>
          </p:cNvSpPr>
          <p:nvPr>
            <p:ph type="title"/>
          </p:nvPr>
        </p:nvSpPr>
        <p:spPr/>
        <p:txBody>
          <a:bodyPr/>
          <a:lstStyle/>
          <a:p>
            <a:endParaRPr lang="ro-RO"/>
          </a:p>
        </p:txBody>
      </p:sp>
      <p:sp>
        <p:nvSpPr>
          <p:cNvPr id="3" name="Substituent conținut 2">
            <a:extLst>
              <a:ext uri="{FF2B5EF4-FFF2-40B4-BE49-F238E27FC236}">
                <a16:creationId xmlns:a16="http://schemas.microsoft.com/office/drawing/2014/main" id="{4A766A68-C9BD-D744-15A9-17AE45FC0C76}"/>
              </a:ext>
            </a:extLst>
          </p:cNvPr>
          <p:cNvSpPr>
            <a:spLocks noGrp="1"/>
          </p:cNvSpPr>
          <p:nvPr>
            <p:ph idx="1"/>
          </p:nvPr>
        </p:nvSpPr>
        <p:spPr>
          <a:xfrm>
            <a:off x="4953000" y="-1143000"/>
            <a:ext cx="7239000" cy="9008894"/>
          </a:xfrm>
        </p:spPr>
        <p:txBody>
          <a:bodyPr>
            <a:normAutofit/>
          </a:bodyPr>
          <a:lstStyle/>
          <a:p>
            <a:pPr fontAlgn="base"/>
            <a:r>
              <a:rPr lang="ro-RO" b="1" i="1" u="none" strike="noStrike" dirty="0" err="1">
                <a:latin typeface="Calibri" pitchFamily="34" charset="0"/>
                <a:cs typeface="Calibri" pitchFamily="34" charset="0"/>
              </a:rPr>
              <a:t>Bullyingul</a:t>
            </a:r>
            <a:r>
              <a:rPr lang="ro-RO" b="1" i="1" u="none" strike="noStrike" dirty="0">
                <a:latin typeface="Calibri" pitchFamily="34" charset="0"/>
                <a:cs typeface="Calibri" pitchFamily="34" charset="0"/>
              </a:rPr>
              <a:t> : comportament agresiv repetat asupra victimei, aflată în aceeași situație ca și agresorul (un alt elev este agresorul→ </a:t>
            </a:r>
            <a:r>
              <a:rPr lang="ro-RO" b="1" i="1" u="none" strike="noStrike" dirty="0" err="1">
                <a:latin typeface="Calibri" pitchFamily="34" charset="0"/>
                <a:cs typeface="Calibri" pitchFamily="34" charset="0"/>
              </a:rPr>
              <a:t>bullying</a:t>
            </a:r>
            <a:r>
              <a:rPr lang="ro-RO" b="1" i="1" u="none" strike="noStrike" dirty="0">
                <a:latin typeface="Calibri" pitchFamily="34" charset="0"/>
                <a:cs typeface="Calibri" pitchFamily="34" charset="0"/>
              </a:rPr>
              <a:t> , un profesor/ cineva superior ca și statut este agresorul→ abuz), îmbinând violența fizică cu violență verbală, socială, sexuală</a:t>
            </a:r>
            <a:r>
              <a:rPr lang="ro-RO" b="1" i="1" dirty="0">
                <a:latin typeface="Calibri" pitchFamily="34" charset="0"/>
                <a:cs typeface="Calibri" pitchFamily="34" charset="0"/>
              </a:rPr>
              <a:t>.</a:t>
            </a:r>
            <a:r>
              <a:rPr lang="vi-VN" b="1" i="1" dirty="0">
                <a:latin typeface="Calibri" pitchFamily="34" charset="0"/>
                <a:cs typeface="Calibri" pitchFamily="34" charset="0"/>
              </a:rPr>
              <a:t> Problemele apărute sunt și oglinda dezechilibrului din familie. Familiile în care există violență oferă un mediu optim pentru formarea agresorilor. Copiii își copiază părinții, bunicii, rudele apropiate. Au modele de urmat în acest sens. Din aceste considerente, violența domestică naște agresori. Copiii agresori au învăţat că a fi puternic înseamnă ca ceilalţi să se teamă de tine.Părinţii, de multe ori, îşi umilesc copiii şi îi constrâng prin forţă să facă anumite lucruri, considerând astfel că ei fac educație. Alții pun presiune pe copii simțind nevoia de a demonstra că sunt ”cineva”.  Îi determină astfel să devină agresori pentru a stârni admiraţia.Copilul trebuie să aibă o stimă de sine ridicată, consolidată permanent de părinţi.</a:t>
            </a:r>
            <a:r>
              <a:rPr lang="ro-RO" b="1" i="1" dirty="0">
                <a:latin typeface="Calibri" pitchFamily="34" charset="0"/>
                <a:cs typeface="Calibri" pitchFamily="34" charset="0"/>
              </a:rPr>
              <a:t> </a:t>
            </a:r>
            <a:r>
              <a:rPr lang="ro-RO" b="1" i="1" u="none" strike="noStrike" dirty="0" err="1">
                <a:latin typeface="Calibri" pitchFamily="34" charset="0"/>
                <a:cs typeface="Calibri" pitchFamily="34" charset="0"/>
              </a:rPr>
              <a:t>Cyberbullyingul</a:t>
            </a:r>
            <a:r>
              <a:rPr lang="ro-RO" b="1" i="1" u="none" strike="noStrike" dirty="0">
                <a:latin typeface="Calibri" pitchFamily="34" charset="0"/>
                <a:cs typeface="Calibri" pitchFamily="34" charset="0"/>
              </a:rPr>
              <a:t> : se referă la hărțuirea/intimidarea care are loc în mediul online (ex.: trimiterea de mesaje ofensive, însușirea identității unui alt elev pe platformele de socializare, postarea de imagini jenante și răspândirea de zvonuri pe social media etc.).</a:t>
            </a:r>
            <a:r>
              <a:rPr lang="vi-VN" b="1" i="1" dirty="0">
                <a:latin typeface="Calibri" pitchFamily="34" charset="0"/>
                <a:cs typeface="Calibri" pitchFamily="34" charset="0"/>
              </a:rPr>
              <a:t> </a:t>
            </a:r>
            <a:endParaRPr lang="ro-RO" b="1" i="1" u="none" strike="noStrike" dirty="0">
              <a:latin typeface="Calibri" pitchFamily="34" charset="0"/>
              <a:cs typeface="Calibri" pitchFamily="34" charset="0"/>
            </a:endParaRPr>
          </a:p>
        </p:txBody>
      </p:sp>
      <p:pic>
        <p:nvPicPr>
          <p:cNvPr id="5" name="Imagine 4" descr="8ac3110fd728fb4eb97a558d2f27230e.jpg"/>
          <p:cNvPicPr>
            <a:picLocks noChangeAspect="1"/>
          </p:cNvPicPr>
          <p:nvPr/>
        </p:nvPicPr>
        <p:blipFill>
          <a:blip r:embed="rId2"/>
          <a:stretch>
            <a:fillRect/>
          </a:stretch>
        </p:blipFill>
        <p:spPr>
          <a:xfrm>
            <a:off x="0" y="0"/>
            <a:ext cx="5105400" cy="6858000"/>
          </a:xfrm>
          <a:prstGeom prst="rect">
            <a:avLst/>
          </a:prstGeom>
        </p:spPr>
      </p:pic>
    </p:spTree>
    <p:extLst>
      <p:ext uri="{BB962C8B-B14F-4D97-AF65-F5344CB8AC3E}">
        <p14:creationId xmlns:p14="http://schemas.microsoft.com/office/powerpoint/2010/main" val="457495219"/>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AB65BDB-1E82-1D76-AF77-701E2FFD7335}"/>
              </a:ext>
            </a:extLst>
          </p:cNvPr>
          <p:cNvSpPr>
            <a:spLocks noGrp="1"/>
          </p:cNvSpPr>
          <p:nvPr>
            <p:ph type="title"/>
          </p:nvPr>
        </p:nvSpPr>
        <p:spPr>
          <a:xfrm>
            <a:off x="1295400" y="2590800"/>
            <a:ext cx="3253150" cy="2440050"/>
          </a:xfrm>
        </p:spPr>
        <p:txBody>
          <a:bodyPr/>
          <a:lstStyle/>
          <a:p>
            <a:br>
              <a:rPr lang="ro-RO" dirty="0"/>
            </a:br>
            <a:endParaRPr lang="ro-RO" dirty="0"/>
          </a:p>
        </p:txBody>
      </p:sp>
      <p:sp>
        <p:nvSpPr>
          <p:cNvPr id="3" name="Substituent conținut 2">
            <a:extLst>
              <a:ext uri="{FF2B5EF4-FFF2-40B4-BE49-F238E27FC236}">
                <a16:creationId xmlns:a16="http://schemas.microsoft.com/office/drawing/2014/main" id="{E5A3A231-E88E-A23B-20D5-06CBC0BB43DE}"/>
              </a:ext>
            </a:extLst>
          </p:cNvPr>
          <p:cNvSpPr>
            <a:spLocks noGrp="1"/>
          </p:cNvSpPr>
          <p:nvPr>
            <p:ph idx="1"/>
          </p:nvPr>
        </p:nvSpPr>
        <p:spPr>
          <a:xfrm>
            <a:off x="4495800" y="0"/>
            <a:ext cx="7696200" cy="6477000"/>
          </a:xfrm>
        </p:spPr>
        <p:txBody>
          <a:bodyPr>
            <a:noAutofit/>
          </a:bodyPr>
          <a:lstStyle/>
          <a:p>
            <a:pPr fontAlgn="base"/>
            <a:br>
              <a:rPr lang="ro-RO" sz="1600" dirty="0">
                <a:effectLst/>
                <a:latin typeface="inherit"/>
              </a:rPr>
            </a:br>
            <a:endParaRPr lang="ro-RO" sz="1600" dirty="0">
              <a:effectLst/>
              <a:latin typeface="inherit"/>
            </a:endParaRPr>
          </a:p>
        </p:txBody>
      </p:sp>
      <p:sp>
        <p:nvSpPr>
          <p:cNvPr id="5" name="Dreptunghi 4"/>
          <p:cNvSpPr/>
          <p:nvPr/>
        </p:nvSpPr>
        <p:spPr>
          <a:xfrm>
            <a:off x="5562600" y="0"/>
            <a:ext cx="6629400" cy="8032968"/>
          </a:xfrm>
          <a:prstGeom prst="rect">
            <a:avLst/>
          </a:prstGeom>
        </p:spPr>
        <p:txBody>
          <a:bodyPr wrap="square">
            <a:spAutoFit/>
          </a:bodyPr>
          <a:lstStyle/>
          <a:p>
            <a:pPr fontAlgn="base"/>
            <a:r>
              <a:rPr lang="vi-VN" i="1" dirty="0">
                <a:latin typeface="Calibri" pitchFamily="34" charset="0"/>
                <a:cs typeface="Calibri" pitchFamily="34" charset="0"/>
              </a:rPr>
              <a:t>Elevul (copilul) face parte din categoria persoanelor cu vulnerabilitate victimală crescută din cauza particularităților psihocomportamentale și de vârsta specifice: </a:t>
            </a:r>
          </a:p>
          <a:p>
            <a:pPr fontAlgn="base"/>
            <a:r>
              <a:rPr lang="ro-RO" i="1" dirty="0">
                <a:latin typeface="Calibri" pitchFamily="34" charset="0"/>
                <a:cs typeface="Calibri" pitchFamily="34" charset="0"/>
              </a:rPr>
              <a:t>1)N</a:t>
            </a:r>
            <a:r>
              <a:rPr lang="vi-VN" i="1" dirty="0">
                <a:latin typeface="Calibri" pitchFamily="34" charset="0"/>
                <a:cs typeface="Calibri" pitchFamily="34" charset="0"/>
              </a:rPr>
              <a:t>u dispune aproape deloc de posibilități fizice și psihice de apărare</a:t>
            </a:r>
            <a:r>
              <a:rPr lang="ro-RO" i="1" dirty="0">
                <a:latin typeface="Calibri" pitchFamily="34" charset="0"/>
                <a:cs typeface="Calibri" pitchFamily="34" charset="0"/>
              </a:rPr>
              <a:t>.</a:t>
            </a:r>
            <a:endParaRPr lang="vi-VN" i="1" dirty="0">
              <a:latin typeface="Calibri" pitchFamily="34" charset="0"/>
              <a:cs typeface="Calibri" pitchFamily="34" charset="0"/>
            </a:endParaRPr>
          </a:p>
          <a:p>
            <a:pPr fontAlgn="base"/>
            <a:r>
              <a:rPr lang="ro-RO" i="1" dirty="0">
                <a:latin typeface="Calibri" pitchFamily="34" charset="0"/>
                <a:cs typeface="Calibri" pitchFamily="34" charset="0"/>
              </a:rPr>
              <a:t>2)A</a:t>
            </a:r>
            <a:r>
              <a:rPr lang="vi-VN" i="1" dirty="0">
                <a:latin typeface="Calibri" pitchFamily="34" charset="0"/>
                <a:cs typeface="Calibri" pitchFamily="34" charset="0"/>
              </a:rPr>
              <a:t>nticipează în mică măsură/deloc atât propriile comportamente, cât și pe ale celorlalți (în special ale adulților)</a:t>
            </a:r>
            <a:r>
              <a:rPr lang="ro-RO" i="1" dirty="0">
                <a:latin typeface="Calibri" pitchFamily="34" charset="0"/>
                <a:cs typeface="Calibri" pitchFamily="34" charset="0"/>
              </a:rPr>
              <a:t>.</a:t>
            </a:r>
            <a:endParaRPr lang="vi-VN" i="1" dirty="0">
              <a:latin typeface="Calibri" pitchFamily="34" charset="0"/>
              <a:cs typeface="Calibri" pitchFamily="34" charset="0"/>
            </a:endParaRPr>
          </a:p>
          <a:p>
            <a:pPr fontAlgn="base"/>
            <a:r>
              <a:rPr lang="ro-RO" i="1" dirty="0">
                <a:latin typeface="Calibri" pitchFamily="34" charset="0"/>
                <a:cs typeface="Calibri" pitchFamily="34" charset="0"/>
              </a:rPr>
              <a:t>3)D</a:t>
            </a:r>
            <a:r>
              <a:rPr lang="vi-VN" i="1" dirty="0">
                <a:latin typeface="Calibri" pitchFamily="34" charset="0"/>
                <a:cs typeface="Calibri" pitchFamily="34" charset="0"/>
              </a:rPr>
              <a:t>ispune de o capacitate redusă de înțelegere a consecințelor acțiunilor proprii sau ale altora;</a:t>
            </a:r>
          </a:p>
          <a:p>
            <a:pPr fontAlgn="base"/>
            <a:r>
              <a:rPr lang="vi-VN" i="1" dirty="0">
                <a:latin typeface="Calibri" pitchFamily="34" charset="0"/>
                <a:cs typeface="Calibri" pitchFamily="34" charset="0"/>
              </a:rPr>
              <a:t>nivel redus de empatie</a:t>
            </a:r>
            <a:r>
              <a:rPr lang="ro-RO" i="1" dirty="0">
                <a:latin typeface="Calibri" pitchFamily="34" charset="0"/>
                <a:cs typeface="Calibri" pitchFamily="34" charset="0"/>
              </a:rPr>
              <a:t>.</a:t>
            </a:r>
            <a:endParaRPr lang="vi-VN" i="1" dirty="0">
              <a:latin typeface="Calibri" pitchFamily="34" charset="0"/>
              <a:cs typeface="Calibri" pitchFamily="34" charset="0"/>
            </a:endParaRPr>
          </a:p>
          <a:p>
            <a:pPr fontAlgn="base"/>
            <a:r>
              <a:rPr lang="ro-RO" i="1" dirty="0">
                <a:latin typeface="Calibri" pitchFamily="34" charset="0"/>
                <a:cs typeface="Calibri" pitchFamily="34" charset="0"/>
              </a:rPr>
              <a:t>4)D</a:t>
            </a:r>
            <a:r>
              <a:rPr lang="vi-VN" i="1" dirty="0">
                <a:latin typeface="Calibri" pitchFamily="34" charset="0"/>
                <a:cs typeface="Calibri" pitchFamily="34" charset="0"/>
              </a:rPr>
              <a:t>iscerne cu dificultate intențiile bune de cele rele</a:t>
            </a:r>
            <a:r>
              <a:rPr lang="ro-RO" i="1" dirty="0">
                <a:latin typeface="Calibri" pitchFamily="34" charset="0"/>
                <a:cs typeface="Calibri" pitchFamily="34" charset="0"/>
              </a:rPr>
              <a:t>.</a:t>
            </a:r>
            <a:endParaRPr lang="vi-VN" i="1" dirty="0">
              <a:latin typeface="Calibri" pitchFamily="34" charset="0"/>
              <a:cs typeface="Calibri" pitchFamily="34" charset="0"/>
            </a:endParaRPr>
          </a:p>
          <a:p>
            <a:pPr fontAlgn="base"/>
            <a:r>
              <a:rPr lang="vi-VN" dirty="0">
                <a:latin typeface="Calibri" pitchFamily="34" charset="0"/>
                <a:cs typeface="Calibri" pitchFamily="34" charset="0"/>
              </a:rPr>
              <a:t>Există </a:t>
            </a:r>
            <a:r>
              <a:rPr lang="vi-VN" b="1" dirty="0">
                <a:solidFill>
                  <a:srgbClr val="FF0000"/>
                </a:solidFill>
                <a:latin typeface="Calibri" pitchFamily="34" charset="0"/>
                <a:cs typeface="Calibri" pitchFamily="34" charset="0"/>
              </a:rPr>
              <a:t>două tipuri de victime școlare</a:t>
            </a:r>
            <a:r>
              <a:rPr lang="vi-VN" dirty="0">
                <a:solidFill>
                  <a:srgbClr val="FF0000"/>
                </a:solidFill>
                <a:latin typeface="Calibri" pitchFamily="34" charset="0"/>
                <a:cs typeface="Calibri" pitchFamily="34" charset="0"/>
              </a:rPr>
              <a:t>:</a:t>
            </a:r>
          </a:p>
          <a:p>
            <a:pPr fontAlgn="base"/>
            <a:r>
              <a:rPr lang="ro-RO" b="1" dirty="0">
                <a:solidFill>
                  <a:srgbClr val="FF0000"/>
                </a:solidFill>
                <a:latin typeface="Calibri" pitchFamily="34" charset="0"/>
                <a:cs typeface="Calibri" pitchFamily="34" charset="0"/>
              </a:rPr>
              <a:t>1)</a:t>
            </a:r>
            <a:r>
              <a:rPr lang="vi-VN" b="1" dirty="0">
                <a:solidFill>
                  <a:srgbClr val="FF0000"/>
                </a:solidFill>
                <a:latin typeface="Calibri" pitchFamily="34" charset="0"/>
                <a:cs typeface="Calibri" pitchFamily="34" charset="0"/>
              </a:rPr>
              <a:t>victima pasivă sau supusă</a:t>
            </a:r>
            <a:r>
              <a:rPr lang="vi-VN" dirty="0">
                <a:latin typeface="Calibri" pitchFamily="34" charset="0"/>
                <a:cs typeface="Calibri" pitchFamily="34" charset="0"/>
              </a:rPr>
              <a:t>: care transmite celorlalți, prin comportament, că este o persoana nesigură, care nu va reacționa la agresiunea asupra sa; nu dispun decât în mică măsură de abilități sociale; au un nivel scăzut al stimei de sine, sunt anxioși, nesiguri, se demoralizează ușor; întâmpină dificultăți în a lua atitudine sau în a se apăra atunci când sunt atacați;</a:t>
            </a:r>
          </a:p>
          <a:p>
            <a:pPr fontAlgn="base"/>
            <a:r>
              <a:rPr lang="ro-RO" b="1" dirty="0">
                <a:solidFill>
                  <a:srgbClr val="FF0000"/>
                </a:solidFill>
                <a:latin typeface="Calibri" pitchFamily="34" charset="0"/>
                <a:cs typeface="Calibri" pitchFamily="34" charset="0"/>
              </a:rPr>
              <a:t>2)</a:t>
            </a:r>
            <a:r>
              <a:rPr lang="vi-VN" b="1" dirty="0">
                <a:solidFill>
                  <a:srgbClr val="FF0000"/>
                </a:solidFill>
                <a:latin typeface="Calibri" pitchFamily="34" charset="0"/>
                <a:cs typeface="Calibri" pitchFamily="34" charset="0"/>
              </a:rPr>
              <a:t>victima „provocatoare”</a:t>
            </a:r>
            <a:r>
              <a:rPr lang="vi-VN" dirty="0">
                <a:latin typeface="Calibri" pitchFamily="34" charset="0"/>
                <a:cs typeface="Calibri" pitchFamily="34" charset="0"/>
              </a:rPr>
              <a:t>: prezintă atât comportamente de tip anxios, cât și de tip agresiv</a:t>
            </a:r>
            <a:r>
              <a:rPr lang="ro-RO" dirty="0">
                <a:latin typeface="Calibri" pitchFamily="34" charset="0"/>
                <a:cs typeface="Calibri" pitchFamily="34" charset="0"/>
              </a:rPr>
              <a:t>,</a:t>
            </a:r>
            <a:r>
              <a:rPr lang="vi-VN" dirty="0">
                <a:latin typeface="Calibri" pitchFamily="34" charset="0"/>
                <a:cs typeface="Calibri" pitchFamily="34" charset="0"/>
              </a:rPr>
              <a:t> prezintă tendința de a riposta violent când este atacată într-un fel sau altul</a:t>
            </a:r>
            <a:r>
              <a:rPr lang="ro-RO" dirty="0">
                <a:latin typeface="Calibri" pitchFamily="34" charset="0"/>
                <a:cs typeface="Calibri" pitchFamily="34" charset="0"/>
              </a:rPr>
              <a:t>.</a:t>
            </a:r>
            <a:r>
              <a:rPr lang="vi-VN" dirty="0">
                <a:latin typeface="Calibri" pitchFamily="34" charset="0"/>
                <a:cs typeface="Calibri" pitchFamily="34" charset="0"/>
              </a:rPr>
              <a:t> </a:t>
            </a:r>
            <a:r>
              <a:rPr lang="ro-RO" dirty="0">
                <a:latin typeface="Calibri" pitchFamily="34" charset="0"/>
                <a:cs typeface="Calibri" pitchFamily="34" charset="0"/>
              </a:rPr>
              <a:t>C</a:t>
            </a:r>
            <a:r>
              <a:rPr lang="vi-VN" dirty="0">
                <a:latin typeface="Calibri" pitchFamily="34" charset="0"/>
                <a:cs typeface="Calibri" pitchFamily="34" charset="0"/>
              </a:rPr>
              <a:t>ele mai multe victime din aceasta categorie au un temperament irascibil, sunt nerespectuoase și au obiceiuri care îi irită pe cei din jurul lor; nu au capacitatea de a dezvolta relații cu copiii și adulții, inclusiv cu profesorii</a:t>
            </a:r>
            <a:r>
              <a:rPr lang="ro-RO" dirty="0">
                <a:latin typeface="Calibri" pitchFamily="34" charset="0"/>
                <a:cs typeface="Calibri" pitchFamily="34" charset="0"/>
              </a:rPr>
              <a:t>.</a:t>
            </a:r>
            <a:r>
              <a:rPr lang="vi-VN" dirty="0">
                <a:latin typeface="Calibri" pitchFamily="34" charset="0"/>
                <a:cs typeface="Calibri" pitchFamily="34" charset="0"/>
              </a:rPr>
              <a:t> </a:t>
            </a:r>
            <a:r>
              <a:rPr lang="ro-RO" dirty="0">
                <a:latin typeface="Calibri" pitchFamily="34" charset="0"/>
                <a:cs typeface="Calibri" pitchFamily="34" charset="0"/>
              </a:rPr>
              <a:t>Î</a:t>
            </a:r>
            <a:r>
              <a:rPr lang="vi-VN" dirty="0">
                <a:latin typeface="Calibri" pitchFamily="34" charset="0"/>
                <a:cs typeface="Calibri" pitchFamily="34" charset="0"/>
              </a:rPr>
              <a:t>și aleg victime pe care să își descarce frustrările provenite din agresiunile la care sunt și ele, la rândul lor, supuse.</a:t>
            </a:r>
          </a:p>
          <a:p>
            <a:pPr fontAlgn="base"/>
            <a:endParaRPr lang="vi-VN" sz="1600" i="1" dirty="0">
              <a:latin typeface="Calibri" pitchFamily="34" charset="0"/>
              <a:cs typeface="Calibri" pitchFamily="34" charset="0"/>
            </a:endParaRPr>
          </a:p>
          <a:p>
            <a:br>
              <a:rPr lang="vi-VN" sz="1600" dirty="0"/>
            </a:br>
            <a:endParaRPr lang="en-US" sz="1600" dirty="0"/>
          </a:p>
        </p:txBody>
      </p:sp>
      <p:pic>
        <p:nvPicPr>
          <p:cNvPr id="7" name="Imagine 6" descr="da7c5c6e4d8a3b5c42c2c444afdf009d.jpg"/>
          <p:cNvPicPr>
            <a:picLocks noChangeAspect="1"/>
          </p:cNvPicPr>
          <p:nvPr/>
        </p:nvPicPr>
        <p:blipFill>
          <a:blip r:embed="rId2"/>
          <a:stretch>
            <a:fillRect/>
          </a:stretch>
        </p:blipFill>
        <p:spPr>
          <a:xfrm>
            <a:off x="1" y="0"/>
            <a:ext cx="5486399" cy="6858000"/>
          </a:xfrm>
          <a:prstGeom prst="rect">
            <a:avLst/>
          </a:prstGeom>
        </p:spPr>
      </p:pic>
      <p:sp>
        <p:nvSpPr>
          <p:cNvPr id="8" name="Dreptunghi 7"/>
          <p:cNvSpPr/>
          <p:nvPr/>
        </p:nvSpPr>
        <p:spPr>
          <a:xfrm>
            <a:off x="0" y="6324600"/>
            <a:ext cx="54864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1369606439"/>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4559179-D708-1ACC-E263-4A1D79DFF1FF}"/>
              </a:ext>
            </a:extLst>
          </p:cNvPr>
          <p:cNvSpPr>
            <a:spLocks noGrp="1"/>
          </p:cNvSpPr>
          <p:nvPr>
            <p:ph type="title"/>
          </p:nvPr>
        </p:nvSpPr>
        <p:spPr/>
        <p:txBody>
          <a:bodyPr/>
          <a:lstStyle/>
          <a:p>
            <a:endParaRPr lang="ro-RO"/>
          </a:p>
        </p:txBody>
      </p:sp>
      <p:sp>
        <p:nvSpPr>
          <p:cNvPr id="3" name="Substituent conținut 2">
            <a:extLst>
              <a:ext uri="{FF2B5EF4-FFF2-40B4-BE49-F238E27FC236}">
                <a16:creationId xmlns:a16="http://schemas.microsoft.com/office/drawing/2014/main" id="{2FF9333B-0734-0D95-8F5C-5FAF6D3993C9}"/>
              </a:ext>
            </a:extLst>
          </p:cNvPr>
          <p:cNvSpPr>
            <a:spLocks noGrp="1"/>
          </p:cNvSpPr>
          <p:nvPr>
            <p:ph idx="1"/>
          </p:nvPr>
        </p:nvSpPr>
        <p:spPr>
          <a:xfrm>
            <a:off x="5181600" y="2514600"/>
            <a:ext cx="6858000" cy="2438400"/>
          </a:xfrm>
        </p:spPr>
        <p:txBody>
          <a:bodyPr>
            <a:noAutofit/>
          </a:bodyPr>
          <a:lstStyle/>
          <a:p>
            <a:r>
              <a:rPr lang="vi-VN" sz="1600" b="1" dirty="0">
                <a:latin typeface="Calibri" pitchFamily="34" charset="0"/>
                <a:cs typeface="Calibri" pitchFamily="34" charset="0"/>
              </a:rPr>
              <a:t>Violenţa ameninţă nu doar şansele de supravieţuire și sănătatea copiilor, ci și bunăstarea lor emoţională și viitoarele perspective. Actele de violenţă la care un copil este supus sau martor la o </a:t>
            </a:r>
            <a:r>
              <a:rPr lang="vi-VN" sz="1600" b="1" u="sng" dirty="0">
                <a:latin typeface="Calibri" pitchFamily="34" charset="0"/>
                <a:cs typeface="Calibri" pitchFamily="34" charset="0"/>
                <a:hlinkClick r:id="rId2" tooltip="Dezvoltarea timpurie a copiilor"/>
              </a:rPr>
              <a:t>vârstă fragedă</a:t>
            </a:r>
            <a:r>
              <a:rPr lang="vi-VN" sz="1600" b="1" dirty="0">
                <a:latin typeface="Calibri" pitchFamily="34" charset="0"/>
                <a:cs typeface="Calibri" pitchFamily="34" charset="0"/>
              </a:rPr>
              <a:t>, atunci când creierul și corpul se află la o etapă importantă a dezvoltării, pot provoca daune pe tot parcursul vieții. Acestea afectează sănătatea fizică și mintală a copiilor, le compromit capacitatea de a învăța și a socializa, și le subminează dezvoltarea ca adulți funcționali și părinți buni mai târziu în viață. Violența împotriva copiilor acasă este o normă socială, nefiind combătută chiar și atunci când are loc în public. În timp ce puțini părinți din Moldova consideră că violența poate fi aplicată pentru educarea copilului, aproape jumătate încă mai cred că bătaia este o formă acceptabilă de disciplină, iar 16% dintre părinți recunosc că și-au bătut copilul mai mic de un an. Întrucât cazurile de violenţă sunt rareori raportate autorităților, iar serviciile pentru victime sunt limitate, acești băieți și fete nu întotdeauna primesc asistența de care au nevoie. De altfel, puțini părinți au cunoștințele și abilitățile necesare pentru a-și educa copiii într-o manieră pozitivă</a:t>
            </a:r>
            <a:r>
              <a:rPr lang="ro-RO" sz="1600" b="1" dirty="0">
                <a:latin typeface="Calibri" pitchFamily="34" charset="0"/>
                <a:cs typeface="Calibri" pitchFamily="34" charset="0"/>
              </a:rPr>
              <a:t> </a:t>
            </a:r>
            <a:r>
              <a:rPr lang="vi-VN" sz="1600" b="1" dirty="0">
                <a:latin typeface="Calibri" pitchFamily="34" charset="0"/>
                <a:cs typeface="Calibri" pitchFamily="34" charset="0"/>
              </a:rPr>
              <a:t>.Abandonul și instituționalizarea copiilor sunt, de asemenea, forme de violenţă. Iar copii instituționalizați sunt percepuţi ca fiind deosebit de vulnerabili. Violența se regăsește și în școli. Există îngrijorări cu privire la intimidarea în școli, aproape 60% dintre adolescenţi fiind implicați în cel puţin o bătaie în ultimul an și/sau hărțuiți cel puțin o dată în ultimele câteva luni.</a:t>
            </a:r>
            <a:endParaRPr lang="vi-VN" sz="1600" b="1" dirty="0"/>
          </a:p>
          <a:p>
            <a:endParaRPr lang="vi-VN" sz="1400" b="1" i="1" dirty="0">
              <a:latin typeface="Calibri" pitchFamily="34" charset="0"/>
              <a:cs typeface="Calibri" pitchFamily="34" charset="0"/>
            </a:endParaRPr>
          </a:p>
          <a:p>
            <a:pPr fontAlgn="base"/>
            <a:endParaRPr lang="ro-RO" sz="1600" b="0" i="0" u="none" strike="noStrike" dirty="0">
              <a:effectLst/>
              <a:latin typeface="Roboto" panose="02000000000000000000" pitchFamily="2" charset="0"/>
            </a:endParaRPr>
          </a:p>
        </p:txBody>
      </p:sp>
      <p:pic>
        <p:nvPicPr>
          <p:cNvPr id="5" name="Imagine 4" descr="b1cc5fa675cd567eebddce37eb9f8494.jpg"/>
          <p:cNvPicPr>
            <a:picLocks noChangeAspect="1"/>
          </p:cNvPicPr>
          <p:nvPr/>
        </p:nvPicPr>
        <p:blipFill>
          <a:blip r:embed="rId3"/>
          <a:stretch>
            <a:fillRect/>
          </a:stretch>
        </p:blipFill>
        <p:spPr>
          <a:xfrm>
            <a:off x="0" y="0"/>
            <a:ext cx="5257800" cy="6858000"/>
          </a:xfrm>
          <a:prstGeom prst="rect">
            <a:avLst/>
          </a:prstGeom>
        </p:spPr>
      </p:pic>
    </p:spTree>
    <p:extLst>
      <p:ext uri="{BB962C8B-B14F-4D97-AF65-F5344CB8AC3E}">
        <p14:creationId xmlns:p14="http://schemas.microsoft.com/office/powerpoint/2010/main" val="1183334619"/>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en-US"/>
          </a:p>
        </p:txBody>
      </p:sp>
      <p:sp>
        <p:nvSpPr>
          <p:cNvPr id="3" name="Substituent conținut 2"/>
          <p:cNvSpPr>
            <a:spLocks noGrp="1"/>
          </p:cNvSpPr>
          <p:nvPr>
            <p:ph idx="1"/>
          </p:nvPr>
        </p:nvSpPr>
        <p:spPr>
          <a:xfrm>
            <a:off x="5638800" y="533400"/>
            <a:ext cx="6400800" cy="5518408"/>
          </a:xfrm>
        </p:spPr>
        <p:txBody>
          <a:bodyPr>
            <a:normAutofit fontScale="92500" lnSpcReduction="20000"/>
          </a:bodyPr>
          <a:lstStyle/>
          <a:p>
            <a:r>
              <a:rPr lang="ro-RO" b="1" i="1" u="sng" spc="300" dirty="0">
                <a:latin typeface="Bahnschrift" pitchFamily="34" charset="0"/>
              </a:rPr>
              <a:t>Elevii participanți la proiect : </a:t>
            </a:r>
          </a:p>
          <a:p>
            <a:r>
              <a:rPr lang="ro-RO" b="1" i="1" u="sng" spc="300" dirty="0">
                <a:latin typeface="Bahnschrift" pitchFamily="34" charset="0"/>
              </a:rPr>
              <a:t>1) Lazăr Mădălina</a:t>
            </a:r>
          </a:p>
          <a:p>
            <a:r>
              <a:rPr lang="ro-RO" b="1" i="1" u="sng" spc="300" dirty="0">
                <a:latin typeface="Bahnschrift" pitchFamily="34" charset="0"/>
              </a:rPr>
              <a:t>2) Stoican Alexandru</a:t>
            </a:r>
          </a:p>
          <a:p>
            <a:r>
              <a:rPr lang="ro-RO" b="1" i="1" u="sng" spc="300" dirty="0">
                <a:latin typeface="Bahnschrift" pitchFamily="34" charset="0"/>
              </a:rPr>
              <a:t>3) Pupăză Andreea</a:t>
            </a:r>
          </a:p>
          <a:p>
            <a:r>
              <a:rPr lang="ro-RO" b="1" i="1" u="sng" spc="300" dirty="0">
                <a:latin typeface="Bahnschrift" pitchFamily="34" charset="0"/>
              </a:rPr>
              <a:t>4) </a:t>
            </a:r>
            <a:r>
              <a:rPr lang="ro-RO" b="1" i="1" u="sng" spc="300" dirty="0" err="1">
                <a:latin typeface="Bahnschrift" pitchFamily="34" charset="0"/>
              </a:rPr>
              <a:t>Streja</a:t>
            </a:r>
            <a:r>
              <a:rPr lang="ro-RO" b="1" i="1" u="sng" spc="300" dirty="0">
                <a:latin typeface="Bahnschrift" pitchFamily="34" charset="0"/>
              </a:rPr>
              <a:t> Raluca</a:t>
            </a:r>
          </a:p>
          <a:p>
            <a:r>
              <a:rPr lang="ro-RO" b="1" i="1" u="sng" spc="300" dirty="0">
                <a:latin typeface="Bahnschrift" pitchFamily="34" charset="0"/>
              </a:rPr>
              <a:t>5) </a:t>
            </a:r>
            <a:r>
              <a:rPr lang="ro-RO" b="1" i="1" u="sng" spc="300" dirty="0" err="1">
                <a:latin typeface="Bahnschrift" pitchFamily="34" charset="0"/>
              </a:rPr>
              <a:t>Kumar</a:t>
            </a:r>
            <a:r>
              <a:rPr lang="ro-RO" b="1" i="1" u="sng" spc="300" dirty="0">
                <a:latin typeface="Bahnschrift" pitchFamily="34" charset="0"/>
              </a:rPr>
              <a:t> </a:t>
            </a:r>
            <a:r>
              <a:rPr lang="ro-RO" b="1" i="1" u="sng" spc="300" dirty="0" err="1">
                <a:latin typeface="Bahnschrift" pitchFamily="34" charset="0"/>
              </a:rPr>
              <a:t>Kirag</a:t>
            </a:r>
            <a:endParaRPr lang="ro-RO" b="1" i="1" u="sng" spc="300" dirty="0">
              <a:latin typeface="Bahnschrift" pitchFamily="34" charset="0"/>
            </a:endParaRPr>
          </a:p>
          <a:p>
            <a:r>
              <a:rPr lang="ro-RO" b="1" i="1" u="sng" spc="300" dirty="0">
                <a:latin typeface="Bahnschrift" pitchFamily="34" charset="0"/>
              </a:rPr>
              <a:t>6) Tunaru Mădălin</a:t>
            </a:r>
          </a:p>
          <a:p>
            <a:r>
              <a:rPr lang="ro-RO" b="1" i="1" u="sng" spc="300" dirty="0">
                <a:latin typeface="Bahnschrift" pitchFamily="34" charset="0"/>
              </a:rPr>
              <a:t>7) </a:t>
            </a:r>
            <a:r>
              <a:rPr lang="ro-RO" b="1" i="1" u="sng" spc="300" dirty="0" err="1">
                <a:latin typeface="Bahnschrift" pitchFamily="34" charset="0"/>
              </a:rPr>
              <a:t>Oarfă</a:t>
            </a:r>
            <a:r>
              <a:rPr lang="ro-RO" b="1" i="1" u="sng" spc="300" dirty="0">
                <a:latin typeface="Bahnschrift" pitchFamily="34" charset="0"/>
              </a:rPr>
              <a:t> Damian</a:t>
            </a:r>
          </a:p>
          <a:p>
            <a:r>
              <a:rPr lang="ro-RO" b="1" i="1" u="sng" spc="300" dirty="0">
                <a:latin typeface="Bahnschrift" pitchFamily="34" charset="0"/>
              </a:rPr>
              <a:t>8) Florescu Andrei</a:t>
            </a:r>
          </a:p>
          <a:p>
            <a:r>
              <a:rPr lang="ro-RO" b="1" i="1" u="sng" spc="300" dirty="0">
                <a:latin typeface="Bahnschrift" pitchFamily="34" charset="0"/>
              </a:rPr>
              <a:t>9) Mihai Ștefania</a:t>
            </a:r>
          </a:p>
          <a:p>
            <a:r>
              <a:rPr lang="ro-RO" b="1" i="1" u="sng" spc="300" dirty="0">
                <a:latin typeface="Bahnschrift" pitchFamily="34" charset="0"/>
              </a:rPr>
              <a:t>10) Oprița Denis</a:t>
            </a:r>
          </a:p>
          <a:p>
            <a:r>
              <a:rPr lang="ro-RO" b="1" i="1" u="sng" spc="300" dirty="0">
                <a:latin typeface="Bahnschrift" pitchFamily="34" charset="0"/>
              </a:rPr>
              <a:t>11) </a:t>
            </a:r>
            <a:r>
              <a:rPr lang="ro-RO" b="1" i="1" u="sng" spc="300" dirty="0" err="1">
                <a:latin typeface="Bahnschrift" pitchFamily="34" charset="0"/>
              </a:rPr>
              <a:t>Stănculete</a:t>
            </a:r>
            <a:r>
              <a:rPr lang="ro-RO" b="1" i="1" u="sng" spc="300" dirty="0">
                <a:latin typeface="Bahnschrift" pitchFamily="34" charset="0"/>
              </a:rPr>
              <a:t> Mădălin</a:t>
            </a:r>
          </a:p>
          <a:p>
            <a:r>
              <a:rPr lang="ro-RO" b="1" i="1" u="sng" spc="300" dirty="0">
                <a:latin typeface="Bahnschrift" pitchFamily="34" charset="0"/>
              </a:rPr>
              <a:t>12) Tunaru Adina</a:t>
            </a:r>
          </a:p>
          <a:p>
            <a:r>
              <a:rPr lang="ro-RO" b="1" i="1" u="sng" spc="300" dirty="0">
                <a:latin typeface="Bahnschrift" pitchFamily="34" charset="0"/>
              </a:rPr>
              <a:t>13) Vlăduț Andrei </a:t>
            </a:r>
          </a:p>
        </p:txBody>
      </p:sp>
      <p:pic>
        <p:nvPicPr>
          <p:cNvPr id="21506" name="Picture 2" descr="Spune nu violentei in scoala"/>
          <p:cNvPicPr>
            <a:picLocks noChangeAspect="1" noChangeArrowheads="1"/>
          </p:cNvPicPr>
          <p:nvPr/>
        </p:nvPicPr>
        <p:blipFill>
          <a:blip r:embed="rId2"/>
          <a:srcRect/>
          <a:stretch>
            <a:fillRect/>
          </a:stretch>
        </p:blipFill>
        <p:spPr bwMode="auto">
          <a:xfrm>
            <a:off x="0" y="0"/>
            <a:ext cx="5562600" cy="6858000"/>
          </a:xfrm>
          <a:prstGeom prst="rect">
            <a:avLst/>
          </a:prstGeom>
          <a:noFill/>
        </p:spPr>
      </p:pic>
    </p:spTree>
  </p:cSld>
  <p:clrMapOvr>
    <a:masterClrMapping/>
  </p:clrMapOvr>
  <p:transition>
    <p:wipe dir="d"/>
  </p:transition>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1323</Words>
  <Application>Microsoft Office PowerPoint</Application>
  <PresentationFormat>Ecran lat</PresentationFormat>
  <Paragraphs>35</Paragraphs>
  <Slides>7</Slides>
  <Notes>1</Notes>
  <HiddenSlides>0</HiddenSlides>
  <MMClips>0</MMClips>
  <ScaleCrop>false</ScaleCrop>
  <HeadingPairs>
    <vt:vector size="6" baseType="variant">
      <vt:variant>
        <vt:lpstr>Fonturi utilizate</vt:lpstr>
      </vt:variant>
      <vt:variant>
        <vt:i4>10</vt:i4>
      </vt:variant>
      <vt:variant>
        <vt:lpstr>Temă</vt:lpstr>
      </vt:variant>
      <vt:variant>
        <vt:i4>1</vt:i4>
      </vt:variant>
      <vt:variant>
        <vt:lpstr>Titluri diapozitive</vt:lpstr>
      </vt:variant>
      <vt:variant>
        <vt:i4>7</vt:i4>
      </vt:variant>
    </vt:vector>
  </HeadingPairs>
  <TitlesOfParts>
    <vt:vector size="18" baseType="lpstr">
      <vt:lpstr>Arial</vt:lpstr>
      <vt:lpstr>Arial Rounded MT Bold</vt:lpstr>
      <vt:lpstr>Bahnschrift</vt:lpstr>
      <vt:lpstr>Baskerville Old Face</vt:lpstr>
      <vt:lpstr>Calibri</vt:lpstr>
      <vt:lpstr>Calibri Light</vt:lpstr>
      <vt:lpstr>inherit</vt:lpstr>
      <vt:lpstr>Roboto</vt:lpstr>
      <vt:lpstr>Rockwell</vt:lpstr>
      <vt:lpstr>Wingdings</vt:lpstr>
      <vt:lpstr>Atlas</vt:lpstr>
      <vt:lpstr>‘’Prevenirea și Combaterea Violenței‘’</vt:lpstr>
      <vt:lpstr>Prezentare PowerPoint</vt:lpstr>
      <vt:lpstr>Prezentare PowerPoint</vt:lpstr>
      <vt:lpstr>Prezentare PowerPoint</vt:lpstr>
      <vt:lpstr> </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Violența școlară – ce este și cum o combatem?</dc:title>
  <dc:creator>Andrei Florescu</dc:creator>
  <cp:lastModifiedBy>Mirabela</cp:lastModifiedBy>
  <cp:revision>12</cp:revision>
  <dcterms:created xsi:type="dcterms:W3CDTF">2023-05-11T07:41:24Z</dcterms:created>
  <dcterms:modified xsi:type="dcterms:W3CDTF">2023-06-22T15:11:45Z</dcterms:modified>
</cp:coreProperties>
</file>