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F35609-3580-4BDA-8268-9600A153A3C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674A7E-DB39-445F-8224-E5FAC4C21A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143000"/>
            <a:ext cx="6172200" cy="1894362"/>
          </a:xfrm>
        </p:spPr>
        <p:txBody>
          <a:bodyPr>
            <a:normAutofit/>
          </a:bodyPr>
          <a:lstStyle/>
          <a:p>
            <a:r>
              <a:rPr lang="en-US" sz="2800" b="0" dirty="0" smtClean="0"/>
              <a:t>Piatra </a:t>
            </a:r>
            <a:r>
              <a:rPr lang="en-US" sz="2800" b="0" dirty="0" err="1" smtClean="0"/>
              <a:t>Craiului</a:t>
            </a:r>
            <a:r>
              <a:rPr lang="en-US" sz="2800" b="0" dirty="0" smtClean="0"/>
              <a:t> National Park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0" y="3048000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~</a:t>
            </a:r>
            <a:r>
              <a:rPr lang="en-US" sz="2800" b="0" dirty="0" smtClean="0"/>
              <a:t>Brasov</a:t>
            </a:r>
            <a:r>
              <a:rPr lang="en-US" sz="2800" dirty="0" smtClean="0"/>
              <a:t>~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Piatra_craiului_0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4038600"/>
            <a:ext cx="4876800" cy="2435225"/>
          </a:xfrm>
        </p:spPr>
      </p:pic>
      <p:sp>
        <p:nvSpPr>
          <p:cNvPr id="4" name="Rectangle 3"/>
          <p:cNvSpPr/>
          <p:nvPr/>
        </p:nvSpPr>
        <p:spPr>
          <a:xfrm>
            <a:off x="381000" y="3810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The Piatra Craiului National Park represents an area with steep peaks (Vârful Țimbalul Mare - 2,177 m, Vârful dintre Țimbale - 2,170 m) of metamorphic rock, calcareous rocks of Jurassic age, grottoes, alpine gaps, quays (Zărneștiului Gorge, Vlădușca Gorge, Dâmbovicioarei Gorge ), caves, marsh holes, watercourses or karst </a:t>
            </a:r>
            <a:r>
              <a:rPr lang="vi-VN" dirty="0" smtClean="0"/>
              <a:t>areas resulting </a:t>
            </a:r>
            <a:r>
              <a:rPr lang="vi-VN" dirty="0"/>
              <a:t>from the erosion or corrosion of rocks; mountain meadows, hayfields, pastures, wooded areas,.</a:t>
            </a:r>
          </a:p>
          <a:p>
            <a:r>
              <a:rPr lang="vi-VN" dirty="0"/>
              <a:t>The national park overlaps the site of community importance - Piatra Craiului[9] and includes the natural reserves: Cheile Zărneștilor (protected area of ​​geological, floristic, faunal and landscape interest, also known as Prăpăstiile Zărneștilor), Liliecilor Cave (Rucăr-Bran) , Dâmbovicioara Cave, Avenul din Grind, Dâmbovicioara - Brusturet karst area, Dobreștilor Cave, Cave no. 15, Stanciului Cave and Uluce Cave.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4267200" cy="609295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natural area has several types of habitats (Alpine and boreal thickets, Sub-Arctic Salix thickets, </a:t>
            </a:r>
            <a:r>
              <a:rPr lang="en-US" dirty="0" err="1" smtClean="0"/>
              <a:t>Pinus</a:t>
            </a:r>
            <a:r>
              <a:rPr lang="en-US" dirty="0" smtClean="0"/>
              <a:t> </a:t>
            </a:r>
            <a:r>
              <a:rPr lang="en-US" dirty="0" err="1" smtClean="0"/>
              <a:t>mugo</a:t>
            </a:r>
            <a:r>
              <a:rPr lang="en-US" dirty="0" smtClean="0"/>
              <a:t> and Rhododendron </a:t>
            </a:r>
            <a:r>
              <a:rPr lang="en-US" dirty="0" err="1" smtClean="0"/>
              <a:t>myrtifolium</a:t>
            </a:r>
            <a:r>
              <a:rPr lang="en-US" dirty="0" smtClean="0"/>
              <a:t> thickets, </a:t>
            </a:r>
            <a:r>
              <a:rPr lang="en-US" dirty="0" err="1" smtClean="0"/>
              <a:t>Calciphilous</a:t>
            </a:r>
            <a:r>
              <a:rPr lang="en-US" dirty="0" smtClean="0"/>
              <a:t> </a:t>
            </a:r>
            <a:r>
              <a:rPr lang="en-US" dirty="0" err="1" smtClean="0"/>
              <a:t>rupicolous</a:t>
            </a:r>
            <a:r>
              <a:rPr lang="en-US" dirty="0" smtClean="0"/>
              <a:t> communities or </a:t>
            </a:r>
            <a:r>
              <a:rPr lang="en-US" dirty="0" err="1" smtClean="0"/>
              <a:t>basiphyte</a:t>
            </a:r>
            <a:r>
              <a:rPr lang="en-US" dirty="0" smtClean="0"/>
              <a:t> meadows of </a:t>
            </a:r>
            <a:r>
              <a:rPr lang="en-US" dirty="0" err="1" smtClean="0"/>
              <a:t>Alysso-Sedion</a:t>
            </a:r>
            <a:r>
              <a:rPr lang="en-US" dirty="0" smtClean="0"/>
              <a:t> </a:t>
            </a:r>
            <a:r>
              <a:rPr lang="en-US" dirty="0" err="1" smtClean="0"/>
              <a:t>albi</a:t>
            </a:r>
            <a:r>
              <a:rPr lang="en-US" dirty="0" smtClean="0"/>
              <a:t>, Edge communities with tall grasses hygrophilous from the level of the plains, to the mountain and alpine, Alpine and subalpine </a:t>
            </a:r>
            <a:r>
              <a:rPr lang="en-US" dirty="0" err="1" smtClean="0"/>
              <a:t>calciphilous</a:t>
            </a:r>
            <a:r>
              <a:rPr lang="en-US" dirty="0" smtClean="0"/>
              <a:t> meadows, Mountain meadows, Caves where public access is prohibited, Alluvial forests with </a:t>
            </a:r>
            <a:r>
              <a:rPr lang="en-US" dirty="0" err="1" smtClean="0"/>
              <a:t>Alnus</a:t>
            </a:r>
            <a:r>
              <a:rPr lang="en-US" dirty="0" smtClean="0"/>
              <a:t> </a:t>
            </a:r>
            <a:r>
              <a:rPr lang="en-US" dirty="0" err="1" smtClean="0"/>
              <a:t>glutinosa</a:t>
            </a:r>
            <a:r>
              <a:rPr lang="en-US" dirty="0" smtClean="0"/>
              <a:t> and </a:t>
            </a:r>
            <a:r>
              <a:rPr lang="en-US" dirty="0" err="1" smtClean="0"/>
              <a:t>Fraxinus</a:t>
            </a:r>
            <a:r>
              <a:rPr lang="en-US" dirty="0" smtClean="0"/>
              <a:t> excelsior (</a:t>
            </a:r>
            <a:r>
              <a:rPr lang="en-US" dirty="0" err="1" smtClean="0"/>
              <a:t>Alno-Padion</a:t>
            </a:r>
            <a:r>
              <a:rPr lang="en-US" dirty="0" smtClean="0"/>
              <a:t>, </a:t>
            </a:r>
            <a:r>
              <a:rPr lang="en-US" dirty="0" err="1" smtClean="0"/>
              <a:t>Alnion</a:t>
            </a:r>
            <a:r>
              <a:rPr lang="en-US" dirty="0" smtClean="0"/>
              <a:t> </a:t>
            </a:r>
            <a:r>
              <a:rPr lang="en-US" dirty="0" err="1" smtClean="0"/>
              <a:t>incanae</a:t>
            </a:r>
            <a:r>
              <a:rPr lang="en-US" dirty="0" smtClean="0"/>
              <a:t>, </a:t>
            </a:r>
            <a:r>
              <a:rPr lang="en-US" dirty="0" err="1" smtClean="0"/>
              <a:t>Salicion</a:t>
            </a:r>
            <a:r>
              <a:rPr lang="en-US" dirty="0" smtClean="0"/>
              <a:t> </a:t>
            </a:r>
            <a:r>
              <a:rPr lang="en-US" dirty="0" err="1" smtClean="0"/>
              <a:t>albae</a:t>
            </a:r>
            <a:r>
              <a:rPr lang="en-US" dirty="0" smtClean="0"/>
              <a:t>), </a:t>
            </a:r>
            <a:r>
              <a:rPr lang="en-US" dirty="0" err="1" smtClean="0"/>
              <a:t>Dacian</a:t>
            </a:r>
            <a:r>
              <a:rPr lang="en-US" dirty="0" smtClean="0"/>
              <a:t> beech forests (</a:t>
            </a:r>
            <a:r>
              <a:rPr lang="en-US" dirty="0" err="1" smtClean="0"/>
              <a:t>Symphyto-Fagion</a:t>
            </a:r>
            <a:r>
              <a:rPr lang="en-US" dirty="0" smtClean="0"/>
              <a:t>), </a:t>
            </a:r>
            <a:r>
              <a:rPr lang="en-US" dirty="0" err="1" smtClean="0"/>
              <a:t>Pinus</a:t>
            </a:r>
            <a:r>
              <a:rPr lang="en-US" dirty="0" smtClean="0"/>
              <a:t> </a:t>
            </a:r>
            <a:r>
              <a:rPr lang="en-US" dirty="0" err="1" smtClean="0"/>
              <a:t>sylvestris</a:t>
            </a:r>
            <a:r>
              <a:rPr lang="en-US" dirty="0" smtClean="0"/>
              <a:t> relict forests on calcareous substrate, </a:t>
            </a:r>
            <a:r>
              <a:rPr lang="en-US" dirty="0" err="1" smtClean="0"/>
              <a:t>Luzulo-Fagetum</a:t>
            </a:r>
            <a:r>
              <a:rPr lang="en-US" dirty="0" smtClean="0"/>
              <a:t> type beech forests, </a:t>
            </a:r>
            <a:r>
              <a:rPr lang="en-US" dirty="0" err="1" smtClean="0"/>
              <a:t>Cephalanthero-Fagion</a:t>
            </a:r>
            <a:r>
              <a:rPr lang="en-US" dirty="0" smtClean="0"/>
              <a:t> mid-European beech forests, </a:t>
            </a:r>
            <a:r>
              <a:rPr lang="en-US" dirty="0" err="1" smtClean="0"/>
              <a:t>Picea</a:t>
            </a:r>
            <a:r>
              <a:rPr lang="en-US" dirty="0" smtClean="0"/>
              <a:t> </a:t>
            </a:r>
            <a:r>
              <a:rPr lang="en-US" dirty="0" err="1" smtClean="0"/>
              <a:t>abies</a:t>
            </a:r>
            <a:r>
              <a:rPr lang="en-US" dirty="0" smtClean="0"/>
              <a:t> acidophilic forests in the mountain region (</a:t>
            </a:r>
            <a:r>
              <a:rPr lang="en-US" dirty="0" err="1" smtClean="0"/>
              <a:t>Vaccinio</a:t>
            </a:r>
            <a:r>
              <a:rPr lang="en-US" dirty="0" smtClean="0"/>
              <a:t>- </a:t>
            </a:r>
            <a:r>
              <a:rPr lang="en-US" dirty="0" err="1" smtClean="0"/>
              <a:t>Piceetea</a:t>
            </a:r>
            <a:r>
              <a:rPr lang="en-US" dirty="0" smtClean="0"/>
              <a:t>), Sub-Arctic Salix thickets, Rocky slopes with </a:t>
            </a:r>
            <a:r>
              <a:rPr lang="en-US" dirty="0" err="1" smtClean="0"/>
              <a:t>chasmophytic</a:t>
            </a:r>
            <a:r>
              <a:rPr lang="en-US" dirty="0" smtClean="0"/>
              <a:t> vegetation on siliceous rocks, Herbaceous vegetation on the banks of </a:t>
            </a:r>
            <a:r>
              <a:rPr lang="en-US" dirty="0" err="1" smtClean="0"/>
              <a:t>montane</a:t>
            </a:r>
            <a:r>
              <a:rPr lang="en-US" dirty="0" smtClean="0"/>
              <a:t> rivers, Woody vegetation with </a:t>
            </a:r>
            <a:r>
              <a:rPr lang="en-US" dirty="0" err="1" smtClean="0"/>
              <a:t>Myricaria</a:t>
            </a:r>
            <a:r>
              <a:rPr lang="en-US" dirty="0" smtClean="0"/>
              <a:t> </a:t>
            </a:r>
            <a:r>
              <a:rPr lang="en-US" dirty="0" err="1" smtClean="0"/>
              <a:t>germanica</a:t>
            </a:r>
            <a:r>
              <a:rPr lang="en-US" dirty="0" smtClean="0"/>
              <a:t> along </a:t>
            </a:r>
            <a:r>
              <a:rPr lang="en-US" dirty="0" err="1" smtClean="0"/>
              <a:t>montane</a:t>
            </a:r>
            <a:r>
              <a:rPr lang="en-US" dirty="0" smtClean="0"/>
              <a:t> rivers and Calcareous and calcareous shale </a:t>
            </a:r>
            <a:r>
              <a:rPr lang="en-US" dirty="0" err="1" smtClean="0"/>
              <a:t>screes</a:t>
            </a:r>
            <a:r>
              <a:rPr lang="en-US" dirty="0" smtClean="0"/>
              <a:t> on the </a:t>
            </a:r>
            <a:r>
              <a:rPr lang="en-US" dirty="0" err="1" smtClean="0"/>
              <a:t>montane</a:t>
            </a:r>
            <a:r>
              <a:rPr lang="en-US" dirty="0" smtClean="0"/>
              <a:t> floor up to the alpine (</a:t>
            </a:r>
            <a:r>
              <a:rPr lang="en-US" dirty="0" err="1" smtClean="0"/>
              <a:t>Thlaspietea</a:t>
            </a:r>
            <a:r>
              <a:rPr lang="en-US" dirty="0" smtClean="0"/>
              <a:t> </a:t>
            </a:r>
            <a:r>
              <a:rPr lang="en-US" dirty="0" err="1" smtClean="0"/>
              <a:t>rotundifolii</a:t>
            </a:r>
            <a:r>
              <a:rPr lang="en-US" dirty="0" smtClean="0"/>
              <a:t>) that house a diverse range of flora and fauna specific to </a:t>
            </a:r>
            <a:r>
              <a:rPr lang="en-US" dirty="0" err="1" smtClean="0"/>
              <a:t>Pietra</a:t>
            </a:r>
            <a:r>
              <a:rPr lang="en-US" dirty="0" smtClean="0"/>
              <a:t> </a:t>
            </a:r>
            <a:r>
              <a:rPr lang="en-US" dirty="0" err="1" smtClean="0"/>
              <a:t>Craiului</a:t>
            </a:r>
            <a:endParaRPr lang="en-US" dirty="0"/>
          </a:p>
        </p:txBody>
      </p:sp>
      <p:pic>
        <p:nvPicPr>
          <p:cNvPr id="4" name="Picture 3" descr="200px-La_Zaplaz,_Piatra_Craiulu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609600"/>
            <a:ext cx="3429000" cy="2362200"/>
          </a:xfrm>
          <a:prstGeom prst="rect">
            <a:avLst/>
          </a:prstGeom>
        </p:spPr>
      </p:pic>
      <p:pic>
        <p:nvPicPr>
          <p:cNvPr id="5" name="Picture 4" descr="Piatra_Craiului,_creasta_de_mijlo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276600"/>
            <a:ext cx="2895600" cy="21717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345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Piatra Craiului National Park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Piatra Craiului National Park</dc:title>
  <dc:creator>edy</dc:creator>
  <cp:lastModifiedBy>edy</cp:lastModifiedBy>
  <cp:revision>1</cp:revision>
  <dcterms:created xsi:type="dcterms:W3CDTF">2023-06-08T19:09:12Z</dcterms:created>
  <dcterms:modified xsi:type="dcterms:W3CDTF">2023-06-08T19:15:03Z</dcterms:modified>
</cp:coreProperties>
</file>