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0F803-A9D8-4EE0-995B-8A209C70FD3B}" v="36" dt="2023-01-13T16:47:41.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6/9/2023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141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4043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0369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77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2093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9470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640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062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75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930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6/9/2023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200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6/9/2023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246970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0" r:id="rId6"/>
    <p:sldLayoutId id="2147483736" r:id="rId7"/>
    <p:sldLayoutId id="2147483737" r:id="rId8"/>
    <p:sldLayoutId id="2147483738" r:id="rId9"/>
    <p:sldLayoutId id="2147483739" r:id="rId10"/>
    <p:sldLayoutId id="214748374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ro.wikipedia.org/wiki/Dimitrie_Cantemir" TargetMode="External"/><Relationship Id="rId7" Type="http://schemas.openxmlformats.org/officeDocument/2006/relationships/hyperlink" Target="https://ro.wikipedia.org/wiki/B%C4%83t%C4%83lia_de_la_St%C4%83nile%C8%99ti" TargetMode="External"/><Relationship Id="rId2" Type="http://schemas.openxmlformats.org/officeDocument/2006/relationships/hyperlink" Target="https://ro.wikipedia.org/wiki/Imperiul_Otoman" TargetMode="External"/><Relationship Id="rId1" Type="http://schemas.openxmlformats.org/officeDocument/2006/relationships/slideLayout" Target="../slideLayouts/slideLayout2.xml"/><Relationship Id="rId6" Type="http://schemas.openxmlformats.org/officeDocument/2006/relationships/hyperlink" Target="https://ro.wikipedia.org/wiki/Ia%C8%99i" TargetMode="External"/><Relationship Id="rId5" Type="http://schemas.openxmlformats.org/officeDocument/2006/relationships/hyperlink" Target="https://ro.wikipedia.org/wiki/R%C3%A2ul_Prut" TargetMode="External"/><Relationship Id="rId4" Type="http://schemas.openxmlformats.org/officeDocument/2006/relationships/hyperlink" Target="https://ro.wikipedia.org/wiki/Tratatul_de_la_Lu%C8%9B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ro.wikipedia.org/wiki/Italieni" TargetMode="External"/><Relationship Id="rId3" Type="http://schemas.openxmlformats.org/officeDocument/2006/relationships/hyperlink" Target="https://ro.wikipedia.org/wiki/Moscova" TargetMode="External"/><Relationship Id="rId7" Type="http://schemas.openxmlformats.org/officeDocument/2006/relationships/hyperlink" Target="https://ro.wikipedia.org/wiki/1704" TargetMode="External"/><Relationship Id="rId2" Type="http://schemas.openxmlformats.org/officeDocument/2006/relationships/hyperlink" Target="https://ro.wikipedia.org/wiki/Sankt_Petersburg" TargetMode="External"/><Relationship Id="rId1" Type="http://schemas.openxmlformats.org/officeDocument/2006/relationships/slideLayout" Target="../slideLayouts/slideLayout2.xml"/><Relationship Id="rId6" Type="http://schemas.openxmlformats.org/officeDocument/2006/relationships/hyperlink" Target="https://ro.wikipedia.org/wiki/Februarie" TargetMode="External"/><Relationship Id="rId5" Type="http://schemas.openxmlformats.org/officeDocument/2006/relationships/hyperlink" Target="https://ro.wikipedia.org/wiki/Ecaterina_a_II-a_a_Rusiei" TargetMode="External"/><Relationship Id="rId4" Type="http://schemas.openxmlformats.org/officeDocument/2006/relationships/hyperlink" Target="https://ro.wikipedia.org/wiki/Neva" TargetMode="Externa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ro.wikipedia.org/wiki/Palatul_de_Iarn%C4%83_din_Sankt_Petersburg" TargetMode="External"/><Relationship Id="rId7" Type="http://schemas.openxmlformats.org/officeDocument/2006/relationships/image" Target="../media/image14.jpg"/><Relationship Id="rId2" Type="http://schemas.openxmlformats.org/officeDocument/2006/relationships/hyperlink" Target="https://ro.wikipedia.org/wiki/1711" TargetMode="External"/><Relationship Id="rId1" Type="http://schemas.openxmlformats.org/officeDocument/2006/relationships/slideLayout" Target="../slideLayouts/slideLayout2.xml"/><Relationship Id="rId6" Type="http://schemas.openxmlformats.org/officeDocument/2006/relationships/hyperlink" Target="https://ro.wikipedia.org/wiki/%C8%9Aarskoe_Selo" TargetMode="External"/><Relationship Id="rId5" Type="http://schemas.openxmlformats.org/officeDocument/2006/relationships/hyperlink" Target="https://ro.wikipedia.org/wiki/1721" TargetMode="External"/><Relationship Id="rId4" Type="http://schemas.openxmlformats.org/officeDocument/2006/relationships/hyperlink" Target="https://ro.wikipedia.org/wiki/171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ro.wikipedia.org/wiki/27_aprilie" TargetMode="External"/><Relationship Id="rId7" Type="http://schemas.openxmlformats.org/officeDocument/2006/relationships/image" Target="../media/image6.jfif"/><Relationship Id="rId2" Type="http://schemas.openxmlformats.org/officeDocument/2006/relationships/hyperlink" Target="https://ro.wikipedia.org/wiki/1676" TargetMode="External"/><Relationship Id="rId1" Type="http://schemas.openxmlformats.org/officeDocument/2006/relationships/slideLayout" Target="../slideLayouts/slideLayout2.xml"/><Relationship Id="rId6" Type="http://schemas.openxmlformats.org/officeDocument/2006/relationships/hyperlink" Target="https://ro.wikipedia.org/wiki/29_mai" TargetMode="External"/><Relationship Id="rId5" Type="http://schemas.openxmlformats.org/officeDocument/2006/relationships/hyperlink" Target="https://ro.wikipedia.org/wiki/Fiodor_III_al_Rusiei" TargetMode="External"/><Relationship Id="rId4" Type="http://schemas.openxmlformats.org/officeDocument/2006/relationships/hyperlink" Target="https://ro.wikipedia.org/wiki/168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o.wikipedia.org/wiki/1682" TargetMode="External"/><Relationship Id="rId2" Type="http://schemas.openxmlformats.org/officeDocument/2006/relationships/hyperlink" Target="https://ro.wikipedia.org/wiki/25_iunie" TargetMode="Externa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ro.wikipedia.org/wiki/1695" TargetMode="External"/><Relationship Id="rId2" Type="http://schemas.openxmlformats.org/officeDocument/2006/relationships/hyperlink" Target="https://ro.wikipedia.org/wiki/20_ianuarie" TargetMode="External"/><Relationship Id="rId1" Type="http://schemas.openxmlformats.org/officeDocument/2006/relationships/slideLayout" Target="../slideLayouts/slideLayout2.xml"/><Relationship Id="rId6" Type="http://schemas.openxmlformats.org/officeDocument/2006/relationships/hyperlink" Target="https://ro.wikipedia.org/wiki/Moscova" TargetMode="External"/><Relationship Id="rId5" Type="http://schemas.openxmlformats.org/officeDocument/2006/relationships/hyperlink" Target="https://ro.wikipedia.org/wiki/Marea_Azov" TargetMode="External"/><Relationship Id="rId4" Type="http://schemas.openxmlformats.org/officeDocument/2006/relationships/hyperlink" Target="https://ro.wikipedia.org/wiki/Imperiul_Otoma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o.wikipedia.org/wiki/Copenhaga" TargetMode="External"/><Relationship Id="rId13" Type="http://schemas.openxmlformats.org/officeDocument/2006/relationships/hyperlink" Target="https://ro.wikipedia.org/wiki/Moscova" TargetMode="External"/><Relationship Id="rId3" Type="http://schemas.openxmlformats.org/officeDocument/2006/relationships/hyperlink" Target="https://ro.wikipedia.org/wiki/Henric_al_IV-lea,_%C3%8Emp%C4%83rat_Roman" TargetMode="External"/><Relationship Id="rId7" Type="http://schemas.openxmlformats.org/officeDocument/2006/relationships/hyperlink" Target="https://ro.wikipedia.org/wiki/Roma" TargetMode="External"/><Relationship Id="rId12" Type="http://schemas.openxmlformats.org/officeDocument/2006/relationships/hyperlink" Target="https://ro.wikipedia.org/wiki/Ludovic_XIV_al_Fran%C8%9Bei" TargetMode="External"/><Relationship Id="rId2" Type="http://schemas.openxmlformats.org/officeDocument/2006/relationships/hyperlink" Target="https://ro.wikipedia.org/wiki/1075" TargetMode="External"/><Relationship Id="rId16"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ro.wikipedia.org/wiki/Viena" TargetMode="External"/><Relationship Id="rId11" Type="http://schemas.openxmlformats.org/officeDocument/2006/relationships/hyperlink" Target="https://ro.wikipedia.org/wiki/Fran%C8%9Ba" TargetMode="External"/><Relationship Id="rId5" Type="http://schemas.openxmlformats.org/officeDocument/2006/relationships/hyperlink" Target="https://ro.wikipedia.org/wiki/Berlin" TargetMode="External"/><Relationship Id="rId15" Type="http://schemas.openxmlformats.org/officeDocument/2006/relationships/hyperlink" Target="https://ro.wikipedia.org/wiki/1697" TargetMode="External"/><Relationship Id="rId10" Type="http://schemas.openxmlformats.org/officeDocument/2006/relationships/hyperlink" Target="https://ro.wikipedia.org/wiki/Londra" TargetMode="External"/><Relationship Id="rId4" Type="http://schemas.openxmlformats.org/officeDocument/2006/relationships/hyperlink" Target="https://ro.wikipedia.org/wiki/Amsterdam" TargetMode="External"/><Relationship Id="rId9" Type="http://schemas.openxmlformats.org/officeDocument/2006/relationships/hyperlink" Target="https://ro.wikipedia.org/wiki/Vene%C8%9Bia" TargetMode="External"/><Relationship Id="rId14" Type="http://schemas.openxmlformats.org/officeDocument/2006/relationships/hyperlink" Target="https://ro.wikipedia.org/wiki/10_marti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ro.wikipedia.org/wiki/Londra" TargetMode="External"/><Relationship Id="rId7" Type="http://schemas.openxmlformats.org/officeDocument/2006/relationships/hyperlink" Target="https://ro.wikipedia.org/wiki/Streli%C8%9Bi" TargetMode="External"/><Relationship Id="rId2" Type="http://schemas.openxmlformats.org/officeDocument/2006/relationships/hyperlink" Target="https://ro.wikipedia.org/wiki/Groenlanda" TargetMode="External"/><Relationship Id="rId1" Type="http://schemas.openxmlformats.org/officeDocument/2006/relationships/slideLayout" Target="../slideLayouts/slideLayout2.xml"/><Relationship Id="rId6" Type="http://schemas.openxmlformats.org/officeDocument/2006/relationships/hyperlink" Target="https://ro.wikipedia.org/wiki/Rusia" TargetMode="External"/><Relationship Id="rId5" Type="http://schemas.openxmlformats.org/officeDocument/2006/relationships/hyperlink" Target="https://ro.wikipedia.org/wiki/Leopold_I,_%C3%8Emp%C4%83rat_Roman" TargetMode="External"/><Relationship Id="rId4" Type="http://schemas.openxmlformats.org/officeDocument/2006/relationships/hyperlink" Target="https://ro.wikipedia.org/wiki/William_al_III-lea_al_Anglie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o.wikipedia.org/wiki/Iunie" TargetMode="External"/><Relationship Id="rId7" Type="http://schemas.openxmlformats.org/officeDocument/2006/relationships/image" Target="../media/image11.jpg"/><Relationship Id="rId2" Type="http://schemas.openxmlformats.org/officeDocument/2006/relationships/hyperlink" Target="https://ro.wikipedia.org/wiki/1708" TargetMode="External"/><Relationship Id="rId1" Type="http://schemas.openxmlformats.org/officeDocument/2006/relationships/slideLayout" Target="../slideLayouts/slideLayout2.xml"/><Relationship Id="rId6" Type="http://schemas.openxmlformats.org/officeDocument/2006/relationships/hyperlink" Target="https://ro.wikipedia.org/wiki/Tighina" TargetMode="External"/><Relationship Id="rId5" Type="http://schemas.openxmlformats.org/officeDocument/2006/relationships/hyperlink" Target="https://ro.wikipedia.org/wiki/B%C4%83t%C4%83lia_de_la_Poltava" TargetMode="External"/><Relationship Id="rId4" Type="http://schemas.openxmlformats.org/officeDocument/2006/relationships/hyperlink" Target="https://ro.wikipedia.org/wiki/17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8" name="Rectangle 67">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0" name="Rectangle 69">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oil paint art">
            <a:extLst>
              <a:ext uri="{FF2B5EF4-FFF2-40B4-BE49-F238E27FC236}">
                <a16:creationId xmlns:a16="http://schemas.microsoft.com/office/drawing/2014/main" id="{2C789225-893E-E4D8-E42D-6FFF938F01C0}"/>
              </a:ext>
            </a:extLst>
          </p:cNvPr>
          <p:cNvPicPr>
            <a:picLocks noChangeAspect="1"/>
          </p:cNvPicPr>
          <p:nvPr/>
        </p:nvPicPr>
        <p:blipFill rotWithShape="1">
          <a:blip r:embed="rId2">
            <a:alphaModFix amt="70000"/>
          </a:blip>
          <a:srcRect r="40654" b="-1"/>
          <a:stretch/>
        </p:blipFill>
        <p:spPr>
          <a:xfrm>
            <a:off x="20" y="10"/>
            <a:ext cx="6095980" cy="6856614"/>
          </a:xfrm>
          <a:prstGeom prst="rect">
            <a:avLst/>
          </a:prstGeom>
        </p:spPr>
      </p:pic>
      <p:pic>
        <p:nvPicPr>
          <p:cNvPr id="6" name="Imagine 5" descr="O imagine care conține persoană, bărbat, exterior&#10;&#10;Descriere generată automat">
            <a:extLst>
              <a:ext uri="{FF2B5EF4-FFF2-40B4-BE49-F238E27FC236}">
                <a16:creationId xmlns:a16="http://schemas.microsoft.com/office/drawing/2014/main" id="{E89909F4-75AC-7C78-9A58-B3689B6BAE11}"/>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r="-2" b="16203"/>
          <a:stretch/>
        </p:blipFill>
        <p:spPr>
          <a:xfrm>
            <a:off x="6096000" y="10"/>
            <a:ext cx="6096000" cy="6856614"/>
          </a:xfrm>
          <a:prstGeom prst="rect">
            <a:avLst/>
          </a:prstGeom>
        </p:spPr>
      </p:pic>
      <p:grpSp>
        <p:nvGrpSpPr>
          <p:cNvPr id="72"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73"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5" name="Freeform: Shape 74">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74" name="Freeform: Shape 73">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85"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86" name="Freeform: Shape 85">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88"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99" name="Freeform: Shape 98">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89" name="Freeform: Shape 88">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96" name="Freeform: Shape 95">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7" name="Freeform: Shape 96">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u 1">
            <a:extLst>
              <a:ext uri="{FF2B5EF4-FFF2-40B4-BE49-F238E27FC236}">
                <a16:creationId xmlns:a16="http://schemas.microsoft.com/office/drawing/2014/main" id="{B2EB04AA-77DA-F2A7-A2C7-30A83481B103}"/>
              </a:ext>
            </a:extLst>
          </p:cNvPr>
          <p:cNvSpPr>
            <a:spLocks noGrp="1"/>
          </p:cNvSpPr>
          <p:nvPr>
            <p:ph type="ctrTitle"/>
          </p:nvPr>
        </p:nvSpPr>
        <p:spPr>
          <a:xfrm>
            <a:off x="691700" y="111633"/>
            <a:ext cx="10191942" cy="1378993"/>
          </a:xfrm>
        </p:spPr>
        <p:txBody>
          <a:bodyPr>
            <a:normAutofit fontScale="90000"/>
          </a:bodyPr>
          <a:lstStyle/>
          <a:p>
            <a:r>
              <a:rPr lang="ro-RO" sz="10000" dirty="0">
                <a:solidFill>
                  <a:srgbClr val="FFFFFF"/>
                </a:solidFill>
                <a:latin typeface="Monotype Corsiva" panose="03010101010201010101" pitchFamily="66" charset="0"/>
              </a:rPr>
              <a:t>Petru cel Mare</a:t>
            </a:r>
          </a:p>
        </p:txBody>
      </p:sp>
      <p:sp>
        <p:nvSpPr>
          <p:cNvPr id="3" name="Subtitlu 2">
            <a:extLst>
              <a:ext uri="{FF2B5EF4-FFF2-40B4-BE49-F238E27FC236}">
                <a16:creationId xmlns:a16="http://schemas.microsoft.com/office/drawing/2014/main" id="{27EFE5B4-F47D-FD7A-32DC-0DEB2633D813}"/>
              </a:ext>
            </a:extLst>
          </p:cNvPr>
          <p:cNvSpPr>
            <a:spLocks noGrp="1"/>
          </p:cNvSpPr>
          <p:nvPr>
            <p:ph type="subTitle" idx="1"/>
          </p:nvPr>
        </p:nvSpPr>
        <p:spPr>
          <a:xfrm>
            <a:off x="1524000" y="4069354"/>
            <a:ext cx="9144000" cy="1265285"/>
          </a:xfrm>
        </p:spPr>
        <p:txBody>
          <a:bodyPr>
            <a:normAutofit/>
          </a:bodyPr>
          <a:lstStyle/>
          <a:p>
            <a:r>
              <a:rPr lang="ro-RO" sz="2200" dirty="0">
                <a:solidFill>
                  <a:srgbClr val="FFFFFF"/>
                </a:solidFill>
              </a:rPr>
              <a:t>                   </a:t>
            </a:r>
            <a:endParaRPr lang="ro-RO" sz="2200">
              <a:solidFill>
                <a:srgbClr val="FFFFFF"/>
              </a:solidFill>
            </a:endParaRPr>
          </a:p>
        </p:txBody>
      </p:sp>
      <p:grpSp>
        <p:nvGrpSpPr>
          <p:cNvPr id="105"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106" name="Straight Connector 105">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07" name="Straight Connector 106">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286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u 1">
            <a:extLst>
              <a:ext uri="{FF2B5EF4-FFF2-40B4-BE49-F238E27FC236}">
                <a16:creationId xmlns:a16="http://schemas.microsoft.com/office/drawing/2014/main" id="{3B31A4B1-20F2-644E-7198-CC08C5CFCDDA}"/>
              </a:ext>
            </a:extLst>
          </p:cNvPr>
          <p:cNvSpPr>
            <a:spLocks noGrp="1"/>
          </p:cNvSpPr>
          <p:nvPr>
            <p:ph type="title"/>
          </p:nvPr>
        </p:nvSpPr>
        <p:spPr>
          <a:xfrm>
            <a:off x="1198182" y="559813"/>
            <a:ext cx="4987809" cy="1664573"/>
          </a:xfrm>
        </p:spPr>
        <p:txBody>
          <a:bodyPr>
            <a:normAutofit/>
          </a:bodyPr>
          <a:lstStyle/>
          <a:p>
            <a:pPr>
              <a:lnSpc>
                <a:spcPct val="90000"/>
              </a:lnSpc>
            </a:pPr>
            <a:r>
              <a:rPr lang="ro-RO" sz="3700" b="1" i="1">
                <a:effectLst>
                  <a:outerShdw blurRad="38100" dist="38100" dir="2700000" algn="tl">
                    <a:srgbClr val="000000">
                      <a:alpha val="43137"/>
                    </a:srgbClr>
                  </a:outerShdw>
                </a:effectLst>
              </a:rPr>
              <a:t>Războiul cu Imperiul Otoman și relația cu Dimitrie Cantemir</a:t>
            </a:r>
          </a:p>
        </p:txBody>
      </p:sp>
      <p:sp>
        <p:nvSpPr>
          <p:cNvPr id="3" name="Substituent conținut 2">
            <a:extLst>
              <a:ext uri="{FF2B5EF4-FFF2-40B4-BE49-F238E27FC236}">
                <a16:creationId xmlns:a16="http://schemas.microsoft.com/office/drawing/2014/main" id="{23629794-4B40-C807-1668-17113908F154}"/>
              </a:ext>
            </a:extLst>
          </p:cNvPr>
          <p:cNvSpPr>
            <a:spLocks noGrp="1"/>
          </p:cNvSpPr>
          <p:nvPr>
            <p:ph idx="1"/>
          </p:nvPr>
        </p:nvSpPr>
        <p:spPr>
          <a:xfrm>
            <a:off x="529016" y="2384474"/>
            <a:ext cx="5976685" cy="4656406"/>
          </a:xfrm>
        </p:spPr>
        <p:txBody>
          <a:bodyPr>
            <a:normAutofit/>
          </a:bodyPr>
          <a:lstStyle/>
          <a:p>
            <a:pPr marL="0" indent="0">
              <a:lnSpc>
                <a:spcPct val="100000"/>
              </a:lnSpc>
              <a:buNone/>
            </a:pPr>
            <a:r>
              <a:rPr lang="ro-RO" sz="1100" b="0" i="0" dirty="0">
                <a:effectLst/>
                <a:latin typeface="Cambria Math" panose="02040503050406030204" pitchFamily="18" charset="0"/>
                <a:ea typeface="Cambria Math" panose="02040503050406030204" pitchFamily="18" charset="0"/>
              </a:rPr>
              <a:t> </a:t>
            </a:r>
            <a:r>
              <a:rPr lang="ro-RO" sz="1400" b="0" i="0" dirty="0">
                <a:effectLst/>
                <a:latin typeface="Cambria Math" panose="02040503050406030204" pitchFamily="18" charset="0"/>
                <a:ea typeface="Cambria Math" panose="02040503050406030204" pitchFamily="18" charset="0"/>
              </a:rPr>
              <a:t>Spre sfârșitul anului 1710, </a:t>
            </a:r>
            <a:r>
              <a:rPr lang="ro-RO" sz="1400" b="0" i="0" u="none" strike="noStrike" dirty="0">
                <a:effectLst/>
                <a:latin typeface="Cambria Math" panose="02040503050406030204" pitchFamily="18" charset="0"/>
                <a:ea typeface="Cambria Math" panose="02040503050406030204" pitchFamily="18" charset="0"/>
                <a:hlinkClick r:id="rId2" tooltip="Imperiul Otoman">
                  <a:extLst>
                    <a:ext uri="{A12FA001-AC4F-418D-AE19-62706E023703}">
                      <ahyp:hlinkClr xmlns:ahyp="http://schemas.microsoft.com/office/drawing/2018/hyperlinkcolor" val="tx"/>
                    </a:ext>
                  </a:extLst>
                </a:hlinkClick>
              </a:rPr>
              <a:t>Imperiul Otoman</a:t>
            </a:r>
            <a:r>
              <a:rPr lang="ro-RO" sz="1400" b="0" i="0" dirty="0">
                <a:effectLst/>
                <a:latin typeface="Cambria Math" panose="02040503050406030204" pitchFamily="18" charset="0"/>
                <a:ea typeface="Cambria Math" panose="02040503050406030204" pitchFamily="18" charset="0"/>
              </a:rPr>
              <a:t> declară război Rusiei, în condiții nefavorabile pentru aceasta, în situația în care războiul cu suedezii, timp de peste 10 ani, nu era încă încheiat și slăbise forțele militare ale Rusiei. O mare parte din armata rusă rămânea imobilizată în regiunile baltice. În aceste condiții, țarul Petru și-a atras sprijinul domnitorului Moldovei </a:t>
            </a:r>
            <a:r>
              <a:rPr lang="ro-RO" sz="1400" b="0" i="0" u="none" strike="noStrike" dirty="0">
                <a:effectLst/>
                <a:latin typeface="Cambria Math" panose="02040503050406030204" pitchFamily="18" charset="0"/>
                <a:ea typeface="Cambria Math" panose="02040503050406030204" pitchFamily="18" charset="0"/>
                <a:hlinkClick r:id="rId3" tooltip="Dimitrie Cantemir">
                  <a:extLst>
                    <a:ext uri="{A12FA001-AC4F-418D-AE19-62706E023703}">
                      <ahyp:hlinkClr xmlns:ahyp="http://schemas.microsoft.com/office/drawing/2018/hyperlinkcolor" val="tx"/>
                    </a:ext>
                  </a:extLst>
                </a:hlinkClick>
              </a:rPr>
              <a:t>Dimitrie Cantemir</a:t>
            </a:r>
            <a:r>
              <a:rPr lang="ro-RO" sz="1400" b="0" i="0" dirty="0">
                <a:effectLst/>
                <a:latin typeface="Cambria Math" panose="02040503050406030204" pitchFamily="18" charset="0"/>
                <a:ea typeface="Cambria Math" panose="02040503050406030204" pitchFamily="18" charset="0"/>
              </a:rPr>
              <a:t> cu care a încheiat </a:t>
            </a:r>
            <a:r>
              <a:rPr lang="ro-RO" sz="1400" b="0" i="0" u="none" strike="noStrike" dirty="0">
                <a:effectLst/>
                <a:latin typeface="Cambria Math" panose="02040503050406030204" pitchFamily="18" charset="0"/>
                <a:ea typeface="Cambria Math" panose="02040503050406030204" pitchFamily="18" charset="0"/>
                <a:hlinkClick r:id="rId4" tooltip="Tratatul de la Luțk">
                  <a:extLst>
                    <a:ext uri="{A12FA001-AC4F-418D-AE19-62706E023703}">
                      <ahyp:hlinkClr xmlns:ahyp="http://schemas.microsoft.com/office/drawing/2018/hyperlinkcolor" val="tx"/>
                    </a:ext>
                  </a:extLst>
                </a:hlinkClick>
              </a:rPr>
              <a:t>Tratatul de la </a:t>
            </a:r>
            <a:r>
              <a:rPr lang="ro-RO" sz="1400" b="0" i="0" u="none" strike="noStrike" dirty="0" err="1">
                <a:effectLst/>
                <a:latin typeface="Cambria Math" panose="02040503050406030204" pitchFamily="18" charset="0"/>
                <a:ea typeface="Cambria Math" panose="02040503050406030204" pitchFamily="18" charset="0"/>
                <a:hlinkClick r:id="rId4" tooltip="Tratatul de la Luțk">
                  <a:extLst>
                    <a:ext uri="{A12FA001-AC4F-418D-AE19-62706E023703}">
                      <ahyp:hlinkClr xmlns:ahyp="http://schemas.microsoft.com/office/drawing/2018/hyperlinkcolor" val="tx"/>
                    </a:ext>
                  </a:extLst>
                </a:hlinkClick>
              </a:rPr>
              <a:t>Luțk</a:t>
            </a:r>
            <a:r>
              <a:rPr lang="ro-RO" sz="1400" b="0" i="0" dirty="0">
                <a:effectLst/>
                <a:latin typeface="Cambria Math" panose="02040503050406030204" pitchFamily="18" charset="0"/>
                <a:ea typeface="Cambria Math" panose="02040503050406030204" pitchFamily="18" charset="0"/>
              </a:rPr>
              <a:t>, un act semnat de țar și de cancelarul său </a:t>
            </a:r>
            <a:r>
              <a:rPr lang="ro-RO" sz="1400" b="0" i="0" dirty="0" err="1">
                <a:effectLst/>
                <a:latin typeface="Cambria Math" panose="02040503050406030204" pitchFamily="18" charset="0"/>
                <a:ea typeface="Cambria Math" panose="02040503050406030204" pitchFamily="18" charset="0"/>
              </a:rPr>
              <a:t>Golovkin</a:t>
            </a:r>
            <a:r>
              <a:rPr lang="ro-RO" sz="1400" b="0" i="0" dirty="0">
                <a:effectLst/>
                <a:latin typeface="Cambria Math" panose="02040503050406030204" pitchFamily="18" charset="0"/>
                <a:ea typeface="Cambria Math" panose="02040503050406030204" pitchFamily="18" charset="0"/>
              </a:rPr>
              <a:t>. În preambulul Tratatului se arăta cine purta vina războiului și scopul urmărit de țar prin angajarea ostilităților cu turcii: eliberarea tuturor popoarelor creștine care gemeau sub jugul Imperiului Otoman.</a:t>
            </a:r>
          </a:p>
          <a:p>
            <a:pPr marL="0" indent="0">
              <a:lnSpc>
                <a:spcPct val="100000"/>
              </a:lnSpc>
              <a:buNone/>
            </a:pPr>
            <a:r>
              <a:rPr lang="ro-RO" sz="1400" b="0" i="0" dirty="0">
                <a:effectLst/>
                <a:latin typeface="Cambria Math" panose="02040503050406030204" pitchFamily="18" charset="0"/>
                <a:ea typeface="Cambria Math" panose="02040503050406030204" pitchFamily="18" charset="0"/>
              </a:rPr>
              <a:t> Spre sfârșitul lunii iunie 1711, grosul oștirii rusești, în frunte cu țarul Petru I, a sosit la </a:t>
            </a:r>
            <a:r>
              <a:rPr lang="ro-RO" sz="1400" b="0" i="0" u="none" strike="noStrike" dirty="0">
                <a:effectLst/>
                <a:latin typeface="Cambria Math" panose="02040503050406030204" pitchFamily="18" charset="0"/>
                <a:ea typeface="Cambria Math" panose="02040503050406030204" pitchFamily="18" charset="0"/>
                <a:hlinkClick r:id="rId5" tooltip="Râul Prut">
                  <a:extLst>
                    <a:ext uri="{A12FA001-AC4F-418D-AE19-62706E023703}">
                      <ahyp:hlinkClr xmlns:ahyp="http://schemas.microsoft.com/office/drawing/2018/hyperlinkcolor" val="tx"/>
                    </a:ext>
                  </a:extLst>
                </a:hlinkClick>
              </a:rPr>
              <a:t>Prut</a:t>
            </a:r>
            <a:r>
              <a:rPr lang="ro-RO" sz="1400" b="0" i="0" dirty="0">
                <a:effectLst/>
                <a:latin typeface="Cambria Math" panose="02040503050406030204" pitchFamily="18" charset="0"/>
                <a:ea typeface="Cambria Math" panose="02040503050406030204" pitchFamily="18" charset="0"/>
              </a:rPr>
              <a:t> , Dimitrie Cantemir fiind în tabăra generalului Boris </a:t>
            </a:r>
            <a:r>
              <a:rPr lang="ro-RO" sz="1400" b="0" i="0" dirty="0" err="1">
                <a:effectLst/>
                <a:latin typeface="Cambria Math" panose="02040503050406030204" pitchFamily="18" charset="0"/>
                <a:ea typeface="Cambria Math" panose="02040503050406030204" pitchFamily="18" charset="0"/>
              </a:rPr>
              <a:t>Șeremetiev</a:t>
            </a:r>
            <a:r>
              <a:rPr lang="ro-RO" sz="1400" b="0" i="0" dirty="0">
                <a:effectLst/>
                <a:latin typeface="Cambria Math" panose="02040503050406030204" pitchFamily="18" charset="0"/>
                <a:ea typeface="Cambria Math" panose="02040503050406030204" pitchFamily="18" charset="0"/>
              </a:rPr>
              <a:t>, țarul fiind întâmpinat de o delegație de boieri, în frunte cu mitropolitul Ghedeon. În aceeași zi, țarul Petru împreună cu curtenii săi, a venit la </a:t>
            </a:r>
            <a:r>
              <a:rPr lang="ro-RO" sz="1400" b="0" i="0" u="none" strike="noStrike" dirty="0">
                <a:effectLst/>
                <a:latin typeface="Cambria Math" panose="02040503050406030204" pitchFamily="18" charset="0"/>
                <a:ea typeface="Cambria Math" panose="02040503050406030204" pitchFamily="18" charset="0"/>
                <a:hlinkClick r:id="rId6" tooltip="Iași">
                  <a:extLst>
                    <a:ext uri="{A12FA001-AC4F-418D-AE19-62706E023703}">
                      <ahyp:hlinkClr xmlns:ahyp="http://schemas.microsoft.com/office/drawing/2018/hyperlinkcolor" val="tx"/>
                    </a:ext>
                  </a:extLst>
                </a:hlinkClick>
              </a:rPr>
              <a:t>Iași</a:t>
            </a:r>
            <a:r>
              <a:rPr lang="ro-RO" sz="1400" b="0" i="0" dirty="0">
                <a:effectLst/>
                <a:latin typeface="Cambria Math" panose="02040503050406030204" pitchFamily="18" charset="0"/>
                <a:ea typeface="Cambria Math" panose="02040503050406030204" pitchFamily="18" charset="0"/>
              </a:rPr>
              <a:t> și a fost invitat la curte, unde a avut loc un banchet. În ziua a treia, a vizitat mănăstirile Trei Ierarhi, Golia și Sf. Nicolae Domnesc. După pierderea </a:t>
            </a:r>
            <a:r>
              <a:rPr lang="ro-RO" sz="1400" b="0" i="0" u="none" strike="noStrike" dirty="0">
                <a:effectLst/>
                <a:latin typeface="Cambria Math" panose="02040503050406030204" pitchFamily="18" charset="0"/>
                <a:ea typeface="Cambria Math" panose="02040503050406030204" pitchFamily="18" charset="0"/>
                <a:hlinkClick r:id="rId7" tooltip="Bătălia de la Stănilești">
                  <a:extLst>
                    <a:ext uri="{A12FA001-AC4F-418D-AE19-62706E023703}">
                      <ahyp:hlinkClr xmlns:ahyp="http://schemas.microsoft.com/office/drawing/2018/hyperlinkcolor" val="tx"/>
                    </a:ext>
                  </a:extLst>
                </a:hlinkClick>
              </a:rPr>
              <a:t>bătăliei de la Stănilești</a:t>
            </a:r>
            <a:r>
              <a:rPr lang="ro-RO" sz="1400" b="0" i="0" dirty="0">
                <a:effectLst/>
                <a:latin typeface="Cambria Math" panose="02040503050406030204" pitchFamily="18" charset="0"/>
                <a:ea typeface="Cambria Math" panose="02040503050406030204" pitchFamily="18" charset="0"/>
              </a:rPr>
              <a:t>, Dimitrie Cantemir s-a retras în Rusia.                                            </a:t>
            </a:r>
          </a:p>
          <a:p>
            <a:pPr marL="0" indent="0">
              <a:lnSpc>
                <a:spcPct val="100000"/>
              </a:lnSpc>
              <a:buNone/>
            </a:pPr>
            <a:endParaRPr lang="ro-RO" sz="1100" b="0" i="0" dirty="0">
              <a:effectLst/>
              <a:latin typeface="Linux Libertine"/>
            </a:endParaRPr>
          </a:p>
          <a:p>
            <a:pPr marL="0" indent="0">
              <a:lnSpc>
                <a:spcPct val="100000"/>
              </a:lnSpc>
              <a:buNone/>
            </a:pPr>
            <a:endParaRPr lang="ro-RO" sz="1100" dirty="0"/>
          </a:p>
        </p:txBody>
      </p:sp>
      <p:pic>
        <p:nvPicPr>
          <p:cNvPr id="5" name="Imagine 4" descr="Dimitrie Cantemir">
            <a:extLst>
              <a:ext uri="{FF2B5EF4-FFF2-40B4-BE49-F238E27FC236}">
                <a16:creationId xmlns:a16="http://schemas.microsoft.com/office/drawing/2014/main" id="{E6839422-EF8F-C9C3-C24C-418496F6BF65}"/>
              </a:ext>
            </a:extLst>
          </p:cNvPr>
          <p:cNvPicPr>
            <a:picLocks noChangeAspect="1"/>
          </p:cNvPicPr>
          <p:nvPr/>
        </p:nvPicPr>
        <p:blipFill rotWithShape="1">
          <a:blip r:embed="rId8">
            <a:extLst>
              <a:ext uri="{28A0092B-C50C-407E-A947-70E740481C1C}">
                <a14:useLocalDpi xmlns:a14="http://schemas.microsoft.com/office/drawing/2010/main" val="0"/>
              </a:ext>
            </a:extLst>
          </a:blip>
          <a:srcRect b="18750"/>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ln>
            <a:noFill/>
          </a:ln>
          <a:effectLst>
            <a:softEdge rad="112500"/>
          </a:effectLst>
        </p:spPr>
      </p:pic>
      <p:grpSp>
        <p:nvGrpSpPr>
          <p:cNvPr id="24"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asetăText 6">
            <a:extLst>
              <a:ext uri="{FF2B5EF4-FFF2-40B4-BE49-F238E27FC236}">
                <a16:creationId xmlns:a16="http://schemas.microsoft.com/office/drawing/2014/main" id="{5D5720AE-3855-2E68-6CEB-44D3DE0432D1}"/>
              </a:ext>
            </a:extLst>
          </p:cNvPr>
          <p:cNvSpPr txBox="1"/>
          <p:nvPr/>
        </p:nvSpPr>
        <p:spPr>
          <a:xfrm>
            <a:off x="7769095" y="5855802"/>
            <a:ext cx="2706188" cy="461665"/>
          </a:xfrm>
          <a:prstGeom prst="rect">
            <a:avLst/>
          </a:prstGeom>
          <a:noFill/>
        </p:spPr>
        <p:txBody>
          <a:bodyPr wrap="square">
            <a:spAutoFit/>
          </a:bodyPr>
          <a:lstStyle/>
          <a:p>
            <a:r>
              <a:rPr lang="ro-RO" sz="2400" b="0" i="0" dirty="0">
                <a:effectLst/>
                <a:latin typeface="Cambria Math" panose="02040503050406030204" pitchFamily="18" charset="0"/>
                <a:ea typeface="Cambria Math" panose="02040503050406030204" pitchFamily="18" charset="0"/>
              </a:rPr>
              <a:t>Dimitrie Cantemir</a:t>
            </a:r>
            <a:endParaRPr lang="ro-RO" sz="2400" dirty="0"/>
          </a:p>
        </p:txBody>
      </p:sp>
    </p:spTree>
    <p:extLst>
      <p:ext uri="{BB962C8B-B14F-4D97-AF65-F5344CB8AC3E}">
        <p14:creationId xmlns:p14="http://schemas.microsoft.com/office/powerpoint/2010/main" val="423065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u 1">
            <a:extLst>
              <a:ext uri="{FF2B5EF4-FFF2-40B4-BE49-F238E27FC236}">
                <a16:creationId xmlns:a16="http://schemas.microsoft.com/office/drawing/2014/main" id="{CA59BB22-0C79-DF90-4AAB-5436E0A3EDBB}"/>
              </a:ext>
            </a:extLst>
          </p:cNvPr>
          <p:cNvSpPr>
            <a:spLocks noGrp="1"/>
          </p:cNvSpPr>
          <p:nvPr>
            <p:ph type="title"/>
          </p:nvPr>
        </p:nvSpPr>
        <p:spPr>
          <a:xfrm>
            <a:off x="1198182" y="559813"/>
            <a:ext cx="4987809" cy="1664573"/>
          </a:xfrm>
        </p:spPr>
        <p:txBody>
          <a:bodyPr>
            <a:normAutofit/>
          </a:bodyPr>
          <a:lstStyle/>
          <a:p>
            <a:r>
              <a:rPr lang="ro-RO" b="1" i="1">
                <a:effectLst>
                  <a:outerShdw blurRad="38100" dist="38100" dir="2700000" algn="tl">
                    <a:srgbClr val="000000">
                      <a:alpha val="43137"/>
                    </a:srgbClr>
                  </a:outerShdw>
                </a:effectLst>
                <a:latin typeface="Linux Libertine"/>
              </a:rPr>
              <a:t>Sankt Petersburg</a:t>
            </a:r>
            <a:br>
              <a:rPr lang="ro-RO" b="1" i="1">
                <a:effectLst>
                  <a:outerShdw blurRad="38100" dist="38100" dir="2700000" algn="tl">
                    <a:srgbClr val="000000">
                      <a:alpha val="43137"/>
                    </a:srgbClr>
                  </a:outerShdw>
                </a:effectLst>
                <a:latin typeface="Linux Libertine"/>
              </a:rPr>
            </a:br>
            <a:endParaRPr lang="ro-RO" b="1" i="1" dirty="0">
              <a:effectLst>
                <a:outerShdw blurRad="38100" dist="38100" dir="2700000" algn="tl">
                  <a:srgbClr val="000000">
                    <a:alpha val="43137"/>
                  </a:srgbClr>
                </a:outerShdw>
              </a:effectLst>
            </a:endParaRPr>
          </a:p>
        </p:txBody>
      </p:sp>
      <p:sp>
        <p:nvSpPr>
          <p:cNvPr id="3" name="Substituent conținut 2">
            <a:extLst>
              <a:ext uri="{FF2B5EF4-FFF2-40B4-BE49-F238E27FC236}">
                <a16:creationId xmlns:a16="http://schemas.microsoft.com/office/drawing/2014/main" id="{9F4F5873-74D3-890A-058E-D31DF198A949}"/>
              </a:ext>
            </a:extLst>
          </p:cNvPr>
          <p:cNvSpPr>
            <a:spLocks noGrp="1"/>
          </p:cNvSpPr>
          <p:nvPr>
            <p:ph idx="1"/>
          </p:nvPr>
        </p:nvSpPr>
        <p:spPr>
          <a:xfrm>
            <a:off x="296035" y="1727200"/>
            <a:ext cx="6104765" cy="4950427"/>
          </a:xfrm>
        </p:spPr>
        <p:txBody>
          <a:bodyPr>
            <a:noAutofit/>
          </a:bodyPr>
          <a:lstStyle/>
          <a:p>
            <a:pPr marL="0" indent="0">
              <a:lnSpc>
                <a:spcPct val="100000"/>
              </a:lnSpc>
              <a:buNone/>
            </a:pPr>
            <a:r>
              <a:rPr lang="ro-RO" sz="1600" b="0" i="0" dirty="0">
                <a:effectLst/>
                <a:latin typeface="Arial" panose="020B0604020202020204" pitchFamily="34" charset="0"/>
              </a:rPr>
              <a:t>  Ținutul unde construiește </a:t>
            </a:r>
            <a:r>
              <a:rPr lang="ro-RO" sz="1600" b="0" i="0" u="none" strike="noStrike" dirty="0">
                <a:effectLst/>
                <a:latin typeface="Arial" panose="020B0604020202020204" pitchFamily="34" charset="0"/>
                <a:hlinkClick r:id="rId2" tooltip="Sankt Petersburg">
                  <a:extLst>
                    <a:ext uri="{A12FA001-AC4F-418D-AE19-62706E023703}">
                      <ahyp:hlinkClr xmlns:ahyp="http://schemas.microsoft.com/office/drawing/2018/hyperlinkcolor" val="tx"/>
                    </a:ext>
                  </a:extLst>
                </a:hlinkClick>
              </a:rPr>
              <a:t>Sankt Petersburgul</a:t>
            </a:r>
            <a:r>
              <a:rPr lang="ro-RO" sz="1600" b="0" i="0" dirty="0">
                <a:effectLst/>
                <a:latin typeface="Arial" panose="020B0604020202020204" pitchFamily="34" charset="0"/>
              </a:rPr>
              <a:t> este sărac,</a:t>
            </a:r>
            <a:r>
              <a:rPr lang="ro-RO" sz="1400" b="0" i="0" dirty="0">
                <a:effectLst/>
                <a:latin typeface="Arial" panose="020B0604020202020204" pitchFamily="34" charset="0"/>
              </a:rPr>
              <a:t> </a:t>
            </a:r>
            <a:r>
              <a:rPr lang="ro-RO" sz="1600" b="0" i="0" dirty="0">
                <a:effectLst/>
                <a:latin typeface="Arial" panose="020B0604020202020204" pitchFamily="34" charset="0"/>
              </a:rPr>
              <a:t>izolat, departe de capitală și așezat drept în bătaia tunurilor suedeze; pământul e mlăștinos. Înălțând orașul Sankt Petersburg, sfidează natura și în același timp, trecutul Rusiei. Petru urăște vechea cetate a țarilor, </a:t>
            </a:r>
            <a:r>
              <a:rPr lang="ro-RO" sz="1600" b="0" i="0" u="none" strike="noStrike" dirty="0">
                <a:effectLst/>
                <a:latin typeface="Arial" panose="020B0604020202020204" pitchFamily="34" charset="0"/>
                <a:hlinkClick r:id="rId3" tooltip="Moscova">
                  <a:extLst>
                    <a:ext uri="{A12FA001-AC4F-418D-AE19-62706E023703}">
                      <ahyp:hlinkClr xmlns:ahyp="http://schemas.microsoft.com/office/drawing/2018/hyperlinkcolor" val="tx"/>
                    </a:ext>
                  </a:extLst>
                </a:hlinkClick>
              </a:rPr>
              <a:t>Moscova</a:t>
            </a:r>
            <a:r>
              <a:rPr lang="ro-RO" sz="1600" b="0" i="0" dirty="0">
                <a:effectLst/>
                <a:latin typeface="Arial" panose="020B0604020202020204" pitchFamily="34" charset="0"/>
              </a:rPr>
              <a:t>, cu clima ei continentală, cu tradițiile ei de veacuri, cu superstițiile și intrigile de curte, cu spiritul oriental, înapoiat și răzvrătit totodată. Vecinătatea mării îl amețește. Aici se simte la el acasă. Noul oraș va oglindi dorința de înnoire a unui țar care se leapădă de moștenirea străbunilor.</a:t>
            </a:r>
          </a:p>
          <a:p>
            <a:pPr marL="0" indent="0">
              <a:lnSpc>
                <a:spcPct val="100000"/>
              </a:lnSpc>
              <a:buNone/>
            </a:pPr>
            <a:r>
              <a:rPr lang="ro-RO" sz="1600" dirty="0">
                <a:latin typeface="Arial" panose="020B0604020202020204" pitchFamily="34" charset="0"/>
              </a:rPr>
              <a:t> </a:t>
            </a:r>
            <a:r>
              <a:rPr lang="ro-RO" sz="1600" b="0" i="0" dirty="0">
                <a:effectLst/>
                <a:latin typeface="Arial" panose="020B0604020202020204" pitchFamily="34" charset="0"/>
              </a:rPr>
              <a:t>Mai întâi este clădită o fortăreață din lemn pe malul drept al </a:t>
            </a:r>
            <a:r>
              <a:rPr lang="ro-RO" sz="1600" b="0" i="0" u="none" strike="noStrike" dirty="0">
                <a:effectLst/>
                <a:latin typeface="Arial" panose="020B0604020202020204" pitchFamily="34" charset="0"/>
                <a:hlinkClick r:id="rId4" tooltip="Neva">
                  <a:extLst>
                    <a:ext uri="{A12FA001-AC4F-418D-AE19-62706E023703}">
                      <ahyp:hlinkClr xmlns:ahyp="http://schemas.microsoft.com/office/drawing/2018/hyperlinkcolor" val="tx"/>
                    </a:ext>
                  </a:extLst>
                </a:hlinkClick>
              </a:rPr>
              <a:t>Nevei</a:t>
            </a:r>
            <a:r>
              <a:rPr lang="ro-RO" sz="1600" b="0" i="0" dirty="0">
                <a:effectLst/>
                <a:latin typeface="Arial" panose="020B0604020202020204" pitchFamily="34" charset="0"/>
              </a:rPr>
              <a:t>: viitoarea fortăreață Petru și Pavel . Răsar mai apoi o biserică și, nu departe, prima locuință a lui Petru: o căsuță din bârne de brad și cu acoperișul de șindrilă cu două încăperi, un pridvor. (Căsuța țarului a fost întărită cu un înveliș de piatră de către </a:t>
            </a:r>
            <a:r>
              <a:rPr lang="ro-RO" sz="1600" b="0" i="0" u="none" strike="noStrike" dirty="0">
                <a:effectLst/>
                <a:latin typeface="Arial" panose="020B0604020202020204" pitchFamily="34" charset="0"/>
                <a:hlinkClick r:id="rId5" tooltip="Ecaterina a II-a a Rusiei">
                  <a:extLst>
                    <a:ext uri="{A12FA001-AC4F-418D-AE19-62706E023703}">
                      <ahyp:hlinkClr xmlns:ahyp="http://schemas.microsoft.com/office/drawing/2018/hyperlinkcolor" val="tx"/>
                    </a:ext>
                  </a:extLst>
                </a:hlinkClick>
              </a:rPr>
              <a:t>Ecaterina a II</a:t>
            </a:r>
            <a:r>
              <a:rPr lang="ro-RO" sz="1600" b="0" i="0" dirty="0">
                <a:effectLst/>
                <a:latin typeface="Arial" panose="020B0604020202020204" pitchFamily="34" charset="0"/>
              </a:rPr>
              <a:t>. S-a păstrat până în zilele noastre și se poate vizita). În </a:t>
            </a:r>
            <a:r>
              <a:rPr lang="ro-RO" sz="1600" b="0" i="0" u="none" strike="noStrike" dirty="0">
                <a:effectLst/>
                <a:latin typeface="Arial" panose="020B0604020202020204" pitchFamily="34" charset="0"/>
                <a:hlinkClick r:id="rId6" tooltip="Februarie">
                  <a:extLst>
                    <a:ext uri="{A12FA001-AC4F-418D-AE19-62706E023703}">
                      <ahyp:hlinkClr xmlns:ahyp="http://schemas.microsoft.com/office/drawing/2018/hyperlinkcolor" val="tx"/>
                    </a:ext>
                  </a:extLst>
                </a:hlinkClick>
              </a:rPr>
              <a:t>februarie</a:t>
            </a:r>
            <a:r>
              <a:rPr lang="ro-RO" sz="1600" b="0" i="0" dirty="0">
                <a:effectLst/>
                <a:latin typeface="Arial" panose="020B0604020202020204" pitchFamily="34" charset="0"/>
              </a:rPr>
              <a:t> </a:t>
            </a:r>
            <a:r>
              <a:rPr lang="ro-RO" sz="1600" b="0" i="0" u="none" strike="noStrike" dirty="0">
                <a:effectLst/>
                <a:latin typeface="Arial" panose="020B0604020202020204" pitchFamily="34" charset="0"/>
                <a:hlinkClick r:id="rId7" tooltip="1704">
                  <a:extLst>
                    <a:ext uri="{A12FA001-AC4F-418D-AE19-62706E023703}">
                      <ahyp:hlinkClr xmlns:ahyp="http://schemas.microsoft.com/office/drawing/2018/hyperlinkcolor" val="tx"/>
                    </a:ext>
                  </a:extLst>
                </a:hlinkClick>
              </a:rPr>
              <a:t>1704</a:t>
            </a:r>
            <a:r>
              <a:rPr lang="ro-RO" sz="1600" b="0" i="0" dirty="0">
                <a:effectLst/>
                <a:latin typeface="Arial" panose="020B0604020202020204" pitchFamily="34" charset="0"/>
              </a:rPr>
              <a:t>, țarul îl cheamă pe arhitectul </a:t>
            </a:r>
            <a:r>
              <a:rPr lang="ro-RO" sz="1600" b="0" i="0" u="none" strike="noStrike" dirty="0">
                <a:effectLst/>
                <a:latin typeface="Arial" panose="020B0604020202020204" pitchFamily="34" charset="0"/>
                <a:hlinkClick r:id="rId8" tooltip="Italieni">
                  <a:extLst>
                    <a:ext uri="{A12FA001-AC4F-418D-AE19-62706E023703}">
                      <ahyp:hlinkClr xmlns:ahyp="http://schemas.microsoft.com/office/drawing/2018/hyperlinkcolor" val="tx"/>
                    </a:ext>
                  </a:extLst>
                </a:hlinkClick>
              </a:rPr>
              <a:t>italian</a:t>
            </a:r>
            <a:r>
              <a:rPr lang="ro-RO" sz="1600" b="0" i="0" dirty="0">
                <a:effectLst/>
                <a:latin typeface="Arial" panose="020B0604020202020204" pitchFamily="34" charset="0"/>
              </a:rPr>
              <a:t> </a:t>
            </a:r>
            <a:r>
              <a:rPr lang="ro-RO" sz="1600" b="0" i="0" dirty="0" err="1">
                <a:effectLst/>
                <a:latin typeface="Arial" panose="020B0604020202020204" pitchFamily="34" charset="0"/>
              </a:rPr>
              <a:t>Domenigo</a:t>
            </a:r>
            <a:r>
              <a:rPr lang="ro-RO" sz="1600" b="0" i="0" dirty="0">
                <a:effectLst/>
                <a:latin typeface="Arial" panose="020B0604020202020204" pitchFamily="34" charset="0"/>
              </a:rPr>
              <a:t> </a:t>
            </a:r>
            <a:r>
              <a:rPr lang="ro-RO" sz="1600" b="0" i="0" dirty="0" err="1">
                <a:effectLst/>
                <a:latin typeface="Arial" panose="020B0604020202020204" pitchFamily="34" charset="0"/>
              </a:rPr>
              <a:t>Trezzini</a:t>
            </a:r>
            <a:r>
              <a:rPr lang="ro-RO" sz="1600" b="0" i="0" dirty="0">
                <a:effectLst/>
                <a:latin typeface="Arial" panose="020B0604020202020204" pitchFamily="34" charset="0"/>
              </a:rPr>
              <a:t> ca să conducă armata de lucrători. Necazul cel mai mare este piatra, care nu se găsește deloc în ținut.</a:t>
            </a:r>
          </a:p>
          <a:p>
            <a:pPr marL="0" indent="0">
              <a:lnSpc>
                <a:spcPct val="100000"/>
              </a:lnSpc>
              <a:buNone/>
            </a:pPr>
            <a:r>
              <a:rPr lang="ro-RO" sz="1600" dirty="0"/>
              <a:t> </a:t>
            </a:r>
          </a:p>
        </p:txBody>
      </p:sp>
      <p:pic>
        <p:nvPicPr>
          <p:cNvPr id="5" name="Imagine 4" descr="O imagine care conține text, bărbat, persoană, în picioare&#10;&#10;Descriere generată automat">
            <a:extLst>
              <a:ext uri="{FF2B5EF4-FFF2-40B4-BE49-F238E27FC236}">
                <a16:creationId xmlns:a16="http://schemas.microsoft.com/office/drawing/2014/main" id="{A0F01E9F-D633-DC30-7AA7-E36D05D2D923}"/>
              </a:ext>
            </a:extLst>
          </p:cNvPr>
          <p:cNvPicPr>
            <a:picLocks noChangeAspect="1"/>
          </p:cNvPicPr>
          <p:nvPr/>
        </p:nvPicPr>
        <p:blipFill rotWithShape="1">
          <a:blip r:embed="rId9">
            <a:extLst>
              <a:ext uri="{28A0092B-C50C-407E-A947-70E740481C1C}">
                <a14:useLocalDpi xmlns:a14="http://schemas.microsoft.com/office/drawing/2010/main" val="0"/>
              </a:ext>
            </a:extLst>
          </a:blip>
          <a:srcRect l="20572" r="476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4"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1860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30E2593C-D80A-46DA-80DF-172357084A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01A9D4F6-4E29-4BDA-A516-7F3F736DB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F21C7B06-772C-4D26-AF38-02786B9F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98F1E44D-5255-4ED6-8D25-0616BC28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4D73AC6-0076-449C-8676-7D0AD28D6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592273B-D4FB-437C-A81B-0CEEEB08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25058A91-09D6-41A3-B732-BD9820CAF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EB46C089-E160-4CFA-9B80-559D7A221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A4BDAFA-2631-4743-B907-D9504D8E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Substituent conținut 2">
            <a:extLst>
              <a:ext uri="{FF2B5EF4-FFF2-40B4-BE49-F238E27FC236}">
                <a16:creationId xmlns:a16="http://schemas.microsoft.com/office/drawing/2014/main" id="{70BB3493-7E09-B226-2777-14115CB3E277}"/>
              </a:ext>
            </a:extLst>
          </p:cNvPr>
          <p:cNvSpPr>
            <a:spLocks noGrp="1"/>
          </p:cNvSpPr>
          <p:nvPr>
            <p:ph idx="1"/>
          </p:nvPr>
        </p:nvSpPr>
        <p:spPr>
          <a:xfrm>
            <a:off x="682883" y="802640"/>
            <a:ext cx="5316975" cy="5375997"/>
          </a:xfrm>
        </p:spPr>
        <p:txBody>
          <a:bodyPr>
            <a:normAutofit/>
          </a:bodyPr>
          <a:lstStyle/>
          <a:p>
            <a:pPr>
              <a:lnSpc>
                <a:spcPct val="100000"/>
              </a:lnSpc>
            </a:pPr>
            <a:r>
              <a:rPr lang="ro-RO" sz="1600" dirty="0"/>
              <a:t> </a:t>
            </a:r>
            <a:r>
              <a:rPr lang="ro-RO" sz="1600" b="0" i="0" dirty="0">
                <a:effectLst/>
                <a:latin typeface="Cambria Math" panose="02040503050406030204" pitchFamily="18" charset="0"/>
                <a:ea typeface="Cambria Math" panose="02040503050406030204" pitchFamily="18" charset="0"/>
              </a:rPr>
              <a:t>Trei sute cincizeci de familii de vază sunt silite să se mute la Petersburg. Din </a:t>
            </a:r>
            <a:r>
              <a:rPr lang="ro-RO" sz="1600" b="0" i="0" u="none" strike="noStrike" dirty="0">
                <a:effectLst/>
                <a:latin typeface="Cambria Math" panose="02040503050406030204" pitchFamily="18" charset="0"/>
                <a:ea typeface="Cambria Math" panose="02040503050406030204" pitchFamily="18" charset="0"/>
                <a:hlinkClick r:id="rId2" tooltip="1711">
                  <a:extLst>
                    <a:ext uri="{A12FA001-AC4F-418D-AE19-62706E023703}">
                      <ahyp:hlinkClr xmlns:ahyp="http://schemas.microsoft.com/office/drawing/2018/hyperlinkcolor" val="tx"/>
                    </a:ext>
                  </a:extLst>
                </a:hlinkClick>
              </a:rPr>
              <a:t>1711</a:t>
            </a:r>
            <a:r>
              <a:rPr lang="ro-RO" sz="1600" b="0" i="0" dirty="0">
                <a:effectLst/>
                <a:latin typeface="Cambria Math" panose="02040503050406030204" pitchFamily="18" charset="0"/>
                <a:ea typeface="Cambria Math" panose="02040503050406030204" pitchFamily="18" charset="0"/>
              </a:rPr>
              <a:t> începe construcția </a:t>
            </a:r>
            <a:r>
              <a:rPr lang="ro-RO" sz="1600" b="0" i="0" u="none" strike="noStrike" dirty="0">
                <a:effectLst/>
                <a:latin typeface="Cambria Math" panose="02040503050406030204" pitchFamily="18" charset="0"/>
                <a:ea typeface="Cambria Math" panose="02040503050406030204" pitchFamily="18" charset="0"/>
                <a:hlinkClick r:id="rId3" tooltip="Palatul de Iarnă din Sankt Petersburg">
                  <a:extLst>
                    <a:ext uri="{A12FA001-AC4F-418D-AE19-62706E023703}">
                      <ahyp:hlinkClr xmlns:ahyp="http://schemas.microsoft.com/office/drawing/2018/hyperlinkcolor" val="tx"/>
                    </a:ext>
                  </a:extLst>
                </a:hlinkClick>
              </a:rPr>
              <a:t>Palatului de Iarnă</a:t>
            </a:r>
            <a:r>
              <a:rPr lang="ro-RO" sz="1600" b="0" i="0" dirty="0">
                <a:effectLst/>
                <a:latin typeface="Cambria Math" panose="02040503050406030204" pitchFamily="18" charset="0"/>
                <a:ea typeface="Cambria Math" panose="02040503050406030204" pitchFamily="18" charset="0"/>
              </a:rPr>
              <a:t>, care nu se deosebește de casele din jur decât printr-o intrare cu două coloane, deasupra căreia se înalță o prova de corabie. Același gust pentru simplitate stă la temelia Palatului de Vară, așezat ceva mai departe, pe malul unui afluent al Nevei. În </a:t>
            </a:r>
            <a:r>
              <a:rPr lang="ro-RO" sz="1600" b="0" i="0" u="none" strike="noStrike" dirty="0">
                <a:effectLst/>
                <a:latin typeface="Cambria Math" panose="02040503050406030204" pitchFamily="18" charset="0"/>
                <a:ea typeface="Cambria Math" panose="02040503050406030204" pitchFamily="18" charset="0"/>
                <a:hlinkClick r:id="rId4" tooltip="1713">
                  <a:extLst>
                    <a:ext uri="{A12FA001-AC4F-418D-AE19-62706E023703}">
                      <ahyp:hlinkClr xmlns:ahyp="http://schemas.microsoft.com/office/drawing/2018/hyperlinkcolor" val="tx"/>
                    </a:ext>
                  </a:extLst>
                </a:hlinkClick>
              </a:rPr>
              <a:t>1713</a:t>
            </a:r>
            <a:r>
              <a:rPr lang="ro-RO" sz="1600" b="0" i="0" dirty="0">
                <a:effectLst/>
                <a:latin typeface="Cambria Math" panose="02040503050406030204" pitchFamily="18" charset="0"/>
                <a:ea typeface="Cambria Math" panose="02040503050406030204" pitchFamily="18" charset="0"/>
              </a:rPr>
              <a:t>, Petersburgul este proclamat capitală a Rusiei iar în </a:t>
            </a:r>
            <a:r>
              <a:rPr lang="ro-RO" sz="1600" b="0" i="0" u="none" strike="noStrike" dirty="0">
                <a:effectLst/>
                <a:latin typeface="Cambria Math" panose="02040503050406030204" pitchFamily="18" charset="0"/>
                <a:ea typeface="Cambria Math" panose="02040503050406030204" pitchFamily="18" charset="0"/>
                <a:hlinkClick r:id="rId5" tooltip="1721">
                  <a:extLst>
                    <a:ext uri="{A12FA001-AC4F-418D-AE19-62706E023703}">
                      <ahyp:hlinkClr xmlns:ahyp="http://schemas.microsoft.com/office/drawing/2018/hyperlinkcolor" val="tx"/>
                    </a:ext>
                  </a:extLst>
                </a:hlinkClick>
              </a:rPr>
              <a:t>1721</a:t>
            </a:r>
            <a:r>
              <a:rPr lang="ro-RO" sz="1600" b="0" i="0" dirty="0">
                <a:effectLst/>
                <a:latin typeface="Cambria Math" panose="02040503050406030204" pitchFamily="18" charset="0"/>
                <a:ea typeface="Cambria Math" panose="02040503050406030204" pitchFamily="18" charset="0"/>
              </a:rPr>
              <a:t> va începe construcția castelului de la </a:t>
            </a:r>
            <a:r>
              <a:rPr lang="ro-RO" sz="1600" b="0" i="0" dirty="0" err="1">
                <a:effectLst/>
                <a:latin typeface="Cambria Math" panose="02040503050406030204" pitchFamily="18" charset="0"/>
                <a:ea typeface="Cambria Math" panose="02040503050406030204" pitchFamily="18" charset="0"/>
              </a:rPr>
              <a:t>Țarskoe</a:t>
            </a:r>
            <a:r>
              <a:rPr lang="ro-RO" sz="1600" b="0" i="0" dirty="0">
                <a:effectLst/>
                <a:latin typeface="Cambria Math" panose="02040503050406030204" pitchFamily="18" charset="0"/>
                <a:ea typeface="Cambria Math" panose="02040503050406030204" pitchFamily="18" charset="0"/>
              </a:rPr>
              <a:t>, numit mai târziu </a:t>
            </a:r>
            <a:r>
              <a:rPr lang="ro-RO" sz="1600" b="0" i="0" u="none" strike="noStrike" dirty="0" err="1">
                <a:effectLst/>
                <a:latin typeface="Cambria Math" panose="02040503050406030204" pitchFamily="18" charset="0"/>
                <a:ea typeface="Cambria Math" panose="02040503050406030204" pitchFamily="18" charset="0"/>
                <a:hlinkClick r:id="rId6" tooltip="Țarskoe Selo">
                  <a:extLst>
                    <a:ext uri="{A12FA001-AC4F-418D-AE19-62706E023703}">
                      <ahyp:hlinkClr xmlns:ahyp="http://schemas.microsoft.com/office/drawing/2018/hyperlinkcolor" val="tx"/>
                    </a:ext>
                  </a:extLst>
                </a:hlinkClick>
              </a:rPr>
              <a:t>Țarskoe</a:t>
            </a:r>
            <a:r>
              <a:rPr lang="ro-RO" sz="1600" b="0" i="0" u="none" strike="noStrike" dirty="0">
                <a:effectLst/>
                <a:latin typeface="Cambria Math" panose="02040503050406030204" pitchFamily="18" charset="0"/>
                <a:ea typeface="Cambria Math" panose="02040503050406030204" pitchFamily="18" charset="0"/>
                <a:hlinkClick r:id="rId6" tooltip="Țarskoe Selo">
                  <a:extLst>
                    <a:ext uri="{A12FA001-AC4F-418D-AE19-62706E023703}">
                      <ahyp:hlinkClr xmlns:ahyp="http://schemas.microsoft.com/office/drawing/2018/hyperlinkcolor" val="tx"/>
                    </a:ext>
                  </a:extLst>
                </a:hlinkClick>
              </a:rPr>
              <a:t> </a:t>
            </a:r>
            <a:r>
              <a:rPr lang="ro-RO" sz="1600" b="0" i="0" u="none" strike="noStrike" dirty="0" err="1">
                <a:effectLst/>
                <a:latin typeface="Cambria Math" panose="02040503050406030204" pitchFamily="18" charset="0"/>
                <a:ea typeface="Cambria Math" panose="02040503050406030204" pitchFamily="18" charset="0"/>
                <a:hlinkClick r:id="rId6" tooltip="Țarskoe Selo">
                  <a:extLst>
                    <a:ext uri="{A12FA001-AC4F-418D-AE19-62706E023703}">
                      <ahyp:hlinkClr xmlns:ahyp="http://schemas.microsoft.com/office/drawing/2018/hyperlinkcolor" val="tx"/>
                    </a:ext>
                  </a:extLst>
                </a:hlinkClick>
              </a:rPr>
              <a:t>Selo</a:t>
            </a:r>
            <a:r>
              <a:rPr lang="ro-RO" sz="1600" b="0" i="0" dirty="0">
                <a:effectLst/>
                <a:latin typeface="Cambria Math" panose="02040503050406030204" pitchFamily="18" charset="0"/>
                <a:ea typeface="Cambria Math" panose="02040503050406030204" pitchFamily="18" charset="0"/>
              </a:rPr>
              <a:t>. Petru amplasează aici cele Douăsprezece Colegii, centrul administrativ al noii sale capitale.</a:t>
            </a:r>
          </a:p>
          <a:p>
            <a:pPr>
              <a:lnSpc>
                <a:spcPct val="100000"/>
              </a:lnSpc>
            </a:pPr>
            <a:r>
              <a:rPr lang="ro-RO" sz="1600" b="0" i="0" dirty="0">
                <a:effectLst/>
                <a:latin typeface="Cambria Math" panose="02040503050406030204" pitchFamily="18" charset="0"/>
                <a:ea typeface="Cambria Math" panose="02040503050406030204" pitchFamily="18" charset="0"/>
              </a:rPr>
              <a:t>Țarul le-a ordonat tuturor proprietarilor de terenuri care aveau în subordine 30 sau mai multe familii de șerbi să-și construiască o reședință în noul oraș. Începând cu 1714 construcțiile din lemn sunt interzise în toată Rusia și sunt obligați să facă doar din zidărie casele și toate construcțiile (asta din cauza incendiilor dese care mistuiau orașele). Proiectul detaliat al orașului a fost realizat în 1716, când a sosit arhitectul francez Jean-Baptiste </a:t>
            </a:r>
            <a:r>
              <a:rPr lang="ro-RO" sz="1600" b="0" i="0" dirty="0" err="1">
                <a:effectLst/>
                <a:latin typeface="Cambria Math" panose="02040503050406030204" pitchFamily="18" charset="0"/>
                <a:ea typeface="Cambria Math" panose="02040503050406030204" pitchFamily="18" charset="0"/>
              </a:rPr>
              <a:t>Leblond</a:t>
            </a:r>
            <a:r>
              <a:rPr lang="ro-RO" sz="1600" b="0" i="0" dirty="0">
                <a:effectLst/>
                <a:latin typeface="Cambria Math" panose="02040503050406030204" pitchFamily="18" charset="0"/>
                <a:ea typeface="Cambria Math" panose="02040503050406030204" pitchFamily="18" charset="0"/>
              </a:rPr>
              <a:t>.</a:t>
            </a:r>
          </a:p>
        </p:txBody>
      </p:sp>
      <p:pic>
        <p:nvPicPr>
          <p:cNvPr id="5" name="Imagine 4" descr="O imagine care conține exterior, stațiune&#10;&#10;Descriere generată automat">
            <a:extLst>
              <a:ext uri="{FF2B5EF4-FFF2-40B4-BE49-F238E27FC236}">
                <a16:creationId xmlns:a16="http://schemas.microsoft.com/office/drawing/2014/main" id="{C183DACC-C0BD-889F-BA1D-3AFDC3F65A9E}"/>
              </a:ext>
            </a:extLst>
          </p:cNvPr>
          <p:cNvPicPr>
            <a:picLocks noChangeAspect="1"/>
          </p:cNvPicPr>
          <p:nvPr/>
        </p:nvPicPr>
        <p:blipFill rotWithShape="1">
          <a:blip r:embed="rId7">
            <a:extLst>
              <a:ext uri="{28A0092B-C50C-407E-A947-70E740481C1C}">
                <a14:useLocalDpi xmlns:a14="http://schemas.microsoft.com/office/drawing/2010/main" val="0"/>
              </a:ext>
            </a:extLst>
          </a:blip>
          <a:srcRect l="23994" r="20022"/>
          <a:stretch/>
        </p:blipFill>
        <p:spPr>
          <a:xfrm>
            <a:off x="6626806" y="1019556"/>
            <a:ext cx="4817466" cy="4818888"/>
          </a:xfrm>
          <a:prstGeom prst="rect">
            <a:avLst/>
          </a:prstGeom>
        </p:spPr>
      </p:pic>
      <p:grpSp>
        <p:nvGrpSpPr>
          <p:cNvPr id="24" name="Bottom Right">
            <a:extLst>
              <a:ext uri="{FF2B5EF4-FFF2-40B4-BE49-F238E27FC236}">
                <a16:creationId xmlns:a16="http://schemas.microsoft.com/office/drawing/2014/main" id="{521AD032-2A8E-46DA-9ADE-ABE5E787F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4C99AC15-8ABA-4F63-9321-20BC70B7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4A4D9C63-9AE2-409A-AD6F-D6B96CC608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1C414FAE-71E1-463A-AE68-63329132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2AA2E51D-8749-4E45-B4DD-111ED901B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FF8F5908-4C35-43FC-A898-D3C8C3A0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B573C509-A7F3-4312-B67F-C55BB88DD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9AB9BF4-2BB4-4BE7-98EB-B320312ED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971E7EF4-D2C5-4968-AC34-A0674E1F8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35D9000-8CED-4925-95A2-3F12C8023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9F857165-8DF4-4025-B0D6-1079CDA8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asetăText 6">
            <a:extLst>
              <a:ext uri="{FF2B5EF4-FFF2-40B4-BE49-F238E27FC236}">
                <a16:creationId xmlns:a16="http://schemas.microsoft.com/office/drawing/2014/main" id="{70F9F567-601C-D627-043E-9F207D61B74D}"/>
              </a:ext>
            </a:extLst>
          </p:cNvPr>
          <p:cNvSpPr txBox="1"/>
          <p:nvPr/>
        </p:nvSpPr>
        <p:spPr>
          <a:xfrm>
            <a:off x="6682741" y="5922442"/>
            <a:ext cx="6496482" cy="461665"/>
          </a:xfrm>
          <a:prstGeom prst="rect">
            <a:avLst/>
          </a:prstGeom>
          <a:noFill/>
        </p:spPr>
        <p:txBody>
          <a:bodyPr wrap="square">
            <a:spAutoFit/>
          </a:bodyPr>
          <a:lstStyle/>
          <a:p>
            <a:pPr marL="0" indent="0">
              <a:lnSpc>
                <a:spcPct val="100000"/>
              </a:lnSpc>
              <a:buNone/>
            </a:pPr>
            <a:r>
              <a:rPr lang="ro-RO" sz="2400" b="1" i="1" dirty="0"/>
              <a:t>Orașul Sankt Petersburg astăzi</a:t>
            </a:r>
          </a:p>
        </p:txBody>
      </p:sp>
    </p:spTree>
    <p:extLst>
      <p:ext uri="{BB962C8B-B14F-4D97-AF65-F5344CB8AC3E}">
        <p14:creationId xmlns:p14="http://schemas.microsoft.com/office/powerpoint/2010/main" val="294401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u 1">
            <a:extLst>
              <a:ext uri="{FF2B5EF4-FFF2-40B4-BE49-F238E27FC236}">
                <a16:creationId xmlns:a16="http://schemas.microsoft.com/office/drawing/2014/main" id="{86DD9F34-C65C-D3C6-9411-2DD1AE6C1B1E}"/>
              </a:ext>
            </a:extLst>
          </p:cNvPr>
          <p:cNvSpPr>
            <a:spLocks noGrp="1"/>
          </p:cNvSpPr>
          <p:nvPr>
            <p:ph type="title"/>
          </p:nvPr>
        </p:nvSpPr>
        <p:spPr>
          <a:xfrm>
            <a:off x="1198182" y="559813"/>
            <a:ext cx="4987809" cy="1664573"/>
          </a:xfrm>
        </p:spPr>
        <p:txBody>
          <a:bodyPr>
            <a:normAutofit/>
          </a:bodyPr>
          <a:lstStyle/>
          <a:p>
            <a:r>
              <a:rPr lang="ro-RO" b="1" i="1" dirty="0">
                <a:effectLst>
                  <a:outerShdw blurRad="38100" dist="38100" dir="2700000" algn="tl">
                    <a:srgbClr val="000000">
                      <a:alpha val="43137"/>
                    </a:srgbClr>
                  </a:outerShdw>
                </a:effectLst>
              </a:rPr>
              <a:t>Sfârșitul</a:t>
            </a:r>
          </a:p>
        </p:txBody>
      </p:sp>
      <p:sp>
        <p:nvSpPr>
          <p:cNvPr id="3" name="Substituent conținut 2">
            <a:extLst>
              <a:ext uri="{FF2B5EF4-FFF2-40B4-BE49-F238E27FC236}">
                <a16:creationId xmlns:a16="http://schemas.microsoft.com/office/drawing/2014/main" id="{DB922F70-E3E2-48D2-40AA-9AB506DF1568}"/>
              </a:ext>
            </a:extLst>
          </p:cNvPr>
          <p:cNvSpPr>
            <a:spLocks noGrp="1"/>
          </p:cNvSpPr>
          <p:nvPr>
            <p:ph idx="1"/>
          </p:nvPr>
        </p:nvSpPr>
        <p:spPr>
          <a:xfrm>
            <a:off x="427173" y="2217825"/>
            <a:ext cx="5813982" cy="4299007"/>
          </a:xfrm>
        </p:spPr>
        <p:txBody>
          <a:bodyPr>
            <a:normAutofit/>
          </a:bodyPr>
          <a:lstStyle/>
          <a:p>
            <a:pPr marL="0" indent="0">
              <a:lnSpc>
                <a:spcPct val="100000"/>
              </a:lnSpc>
              <a:buNone/>
            </a:pPr>
            <a:r>
              <a:rPr lang="ro-RO" sz="1600" dirty="0"/>
              <a:t> Petru suferea de dureri de coloană, abcese și o infecție a căilor urinare. În ianuarie 1725 a suferit o operație de extragere a pietrelor urinare. În noaptea de 20 spre 21 ianuarie 1725, Petru se plânge de dureri cumplite, pricinuite de retenția de urină. Medicii nu au nici o îndoială că gangrena a cuprins colul vezicii urinare. A sosit clipa să numească urmașul la tron. Totuși, țarul tace.</a:t>
            </a:r>
          </a:p>
          <a:p>
            <a:pPr marL="0" indent="0">
              <a:lnSpc>
                <a:spcPct val="100000"/>
              </a:lnSpc>
              <a:buNone/>
            </a:pPr>
            <a:r>
              <a:rPr lang="ro-RO" sz="1600" dirty="0"/>
              <a:t> La 28 ianuarie, la ora șase dimineața, la 53 de ani și după 43 de ani de domnie, Petru cel Mare își dă sufletul. Clanul puternic din jurul Ecaterinei citește o proclamație prin care Ecaterina I e numită împărăteasă legitimă a toate </a:t>
            </a:r>
            <a:r>
              <a:rPr lang="ro-RO" sz="1600" dirty="0" err="1"/>
              <a:t>Rusiilor</a:t>
            </a:r>
            <a:r>
              <a:rPr lang="ro-RO" sz="1600" dirty="0"/>
              <a:t>. La 4 martie, după 5 săptămâni de la moartea țarului, timp în care trupul nu fusese acoperit de giulgiu și capacul nu fusese pus pe sicriu, Natașa, mezina, moare de vărsat. Împărăteasa hotărăște ca tatăl și fiica să fie îngropați în aceeași zi. În străinătate, vestea morții lui Petru este primită cu ușurare. </a:t>
            </a:r>
          </a:p>
        </p:txBody>
      </p:sp>
      <p:pic>
        <p:nvPicPr>
          <p:cNvPr id="5" name="Imagine 4" descr="O imagine care conține text, așezând&#10;&#10;Descriere generată automat">
            <a:extLst>
              <a:ext uri="{FF2B5EF4-FFF2-40B4-BE49-F238E27FC236}">
                <a16:creationId xmlns:a16="http://schemas.microsoft.com/office/drawing/2014/main" id="{16D70059-1EE9-19A7-B58E-46DCBEB3A8C7}"/>
              </a:ext>
            </a:extLst>
          </p:cNvPr>
          <p:cNvPicPr>
            <a:picLocks noChangeAspect="1"/>
          </p:cNvPicPr>
          <p:nvPr/>
        </p:nvPicPr>
        <p:blipFill rotWithShape="1">
          <a:blip r:embed="rId2">
            <a:extLst>
              <a:ext uri="{28A0092B-C50C-407E-A947-70E740481C1C}">
                <a14:useLocalDpi xmlns:a14="http://schemas.microsoft.com/office/drawing/2010/main" val="0"/>
              </a:ext>
            </a:extLst>
          </a:blip>
          <a:srcRect r="-2" b="28498"/>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4"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asetăText 6">
            <a:extLst>
              <a:ext uri="{FF2B5EF4-FFF2-40B4-BE49-F238E27FC236}">
                <a16:creationId xmlns:a16="http://schemas.microsoft.com/office/drawing/2014/main" id="{ABA6A37A-9B73-DC5A-DAC7-53D60C3B7C37}"/>
              </a:ext>
            </a:extLst>
          </p:cNvPr>
          <p:cNvSpPr txBox="1"/>
          <p:nvPr/>
        </p:nvSpPr>
        <p:spPr>
          <a:xfrm>
            <a:off x="8445500" y="6425714"/>
            <a:ext cx="6101080" cy="369332"/>
          </a:xfrm>
          <a:prstGeom prst="rect">
            <a:avLst/>
          </a:prstGeom>
          <a:noFill/>
        </p:spPr>
        <p:txBody>
          <a:bodyPr wrap="square">
            <a:spAutoFit/>
          </a:bodyPr>
          <a:lstStyle/>
          <a:p>
            <a:pPr marL="0" indent="0">
              <a:lnSpc>
                <a:spcPct val="100000"/>
              </a:lnSpc>
              <a:buNone/>
            </a:pPr>
            <a:r>
              <a:rPr lang="ro-RO" sz="1800" dirty="0">
                <a:latin typeface="Baguet Script" panose="00000500000000000000" pitchFamily="2" charset="-18"/>
              </a:rPr>
              <a:t>Poarcă Daria-Maria, Clasa a VI-a B</a:t>
            </a:r>
          </a:p>
        </p:txBody>
      </p:sp>
    </p:spTree>
    <p:extLst>
      <p:ext uri="{BB962C8B-B14F-4D97-AF65-F5344CB8AC3E}">
        <p14:creationId xmlns:p14="http://schemas.microsoft.com/office/powerpoint/2010/main" val="80177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u 1">
            <a:extLst>
              <a:ext uri="{FF2B5EF4-FFF2-40B4-BE49-F238E27FC236}">
                <a16:creationId xmlns:a16="http://schemas.microsoft.com/office/drawing/2014/main" id="{728645EA-8263-1B4C-5FB3-C5B441C7C6E1}"/>
              </a:ext>
            </a:extLst>
          </p:cNvPr>
          <p:cNvSpPr>
            <a:spLocks noGrp="1"/>
          </p:cNvSpPr>
          <p:nvPr>
            <p:ph type="ctrTitle"/>
          </p:nvPr>
        </p:nvSpPr>
        <p:spPr>
          <a:xfrm>
            <a:off x="996275" y="4098524"/>
            <a:ext cx="5996628" cy="2226076"/>
          </a:xfrm>
        </p:spPr>
        <p:txBody>
          <a:bodyPr anchor="ctr">
            <a:normAutofit/>
          </a:bodyPr>
          <a:lstStyle/>
          <a:p>
            <a:pPr algn="l">
              <a:lnSpc>
                <a:spcPct val="90000"/>
              </a:lnSpc>
            </a:pPr>
            <a:r>
              <a:rPr lang="ro-RO" sz="3000" b="1" dirty="0">
                <a:latin typeface="Cambria Math" panose="02040503050406030204" pitchFamily="18" charset="0"/>
                <a:ea typeface="Cambria Math" panose="02040503050406030204" pitchFamily="18" charset="0"/>
              </a:rPr>
              <a:t>Petru cel Mare </a:t>
            </a:r>
            <a:r>
              <a:rPr lang="ro-RO" sz="3000" dirty="0">
                <a:latin typeface="Cambria Math" panose="02040503050406030204" pitchFamily="18" charset="0"/>
                <a:ea typeface="Cambria Math" panose="02040503050406030204" pitchFamily="18" charset="0"/>
              </a:rPr>
              <a:t>(Petru I)  s-a născut la data de 30 mai 1672 și a fost fiul țarului </a:t>
            </a:r>
            <a:r>
              <a:rPr lang="ro-RO" sz="3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Alexei Mihailovici </a:t>
            </a:r>
            <a:r>
              <a:rPr lang="ro-RO" sz="3000" dirty="0">
                <a:latin typeface="Cambria Math" panose="02040503050406030204" pitchFamily="18" charset="0"/>
                <a:ea typeface="Cambria Math" panose="02040503050406030204" pitchFamily="18" charset="0"/>
              </a:rPr>
              <a:t>și a celei de-a doua soții </a:t>
            </a:r>
            <a:r>
              <a:rPr lang="ro-RO" sz="3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Natalia </a:t>
            </a:r>
            <a:r>
              <a:rPr lang="ro-RO" sz="3000" dirty="0" err="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Kirilovna</a:t>
            </a:r>
            <a:r>
              <a:rPr lang="ro-RO" sz="3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ro-RO" sz="3000" dirty="0" err="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Narîșkina</a:t>
            </a:r>
            <a:r>
              <a:rPr lang="ro-RO" sz="3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p>
        </p:txBody>
      </p:sp>
      <p:grpSp>
        <p:nvGrpSpPr>
          <p:cNvPr id="18" name="Bottom Right">
            <a:extLst>
              <a:ext uri="{FF2B5EF4-FFF2-40B4-BE49-F238E27FC236}">
                <a16:creationId xmlns:a16="http://schemas.microsoft.com/office/drawing/2014/main" id="{A2061AC2-9EE5-4C59-9AB3-EAD5E8D38E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19" name="Graphic 157">
              <a:extLst>
                <a:ext uri="{FF2B5EF4-FFF2-40B4-BE49-F238E27FC236}">
                  <a16:creationId xmlns:a16="http://schemas.microsoft.com/office/drawing/2014/main" id="{4EA83E3B-A794-4642-B57B-4D12CD6BB40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1" name="Freeform: Shape 20">
                <a:extLst>
                  <a:ext uri="{FF2B5EF4-FFF2-40B4-BE49-F238E27FC236}">
                    <a16:creationId xmlns:a16="http://schemas.microsoft.com/office/drawing/2014/main" id="{0E907B2B-5500-4A8F-A9F1-6BD50556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EAEEB114-971B-4EE2-9E1D-3F2B32407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Shape 22">
                <a:extLst>
                  <a:ext uri="{FF2B5EF4-FFF2-40B4-BE49-F238E27FC236}">
                    <a16:creationId xmlns:a16="http://schemas.microsoft.com/office/drawing/2014/main" id="{D7E14CD8-5C08-4AC8-8CB7-955B669AE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Shape 23">
                <a:extLst>
                  <a:ext uri="{FF2B5EF4-FFF2-40B4-BE49-F238E27FC236}">
                    <a16:creationId xmlns:a16="http://schemas.microsoft.com/office/drawing/2014/main" id="{F1EECACB-07C9-42FB-BB1B-381E7159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Shape 24">
                <a:extLst>
                  <a:ext uri="{FF2B5EF4-FFF2-40B4-BE49-F238E27FC236}">
                    <a16:creationId xmlns:a16="http://schemas.microsoft.com/office/drawing/2014/main" id="{27FF8E56-C5C6-49C2-8196-DD7CBE759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25">
                <a:extLst>
                  <a:ext uri="{FF2B5EF4-FFF2-40B4-BE49-F238E27FC236}">
                    <a16:creationId xmlns:a16="http://schemas.microsoft.com/office/drawing/2014/main" id="{441230B9-5D4E-4A23-903B-688A73FCB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8A29D486-1573-4B23-965F-16E90BE37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0" name="Freeform: Shape 19">
              <a:extLst>
                <a:ext uri="{FF2B5EF4-FFF2-40B4-BE49-F238E27FC236}">
                  <a16:creationId xmlns:a16="http://schemas.microsoft.com/office/drawing/2014/main" id="{7BCA433B-4924-435F-AEFB-AA9D4B8AB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u 2">
            <a:extLst>
              <a:ext uri="{FF2B5EF4-FFF2-40B4-BE49-F238E27FC236}">
                <a16:creationId xmlns:a16="http://schemas.microsoft.com/office/drawing/2014/main" id="{A94686B6-C194-2B9A-9FF2-6FF2046647EE}"/>
              </a:ext>
            </a:extLst>
          </p:cNvPr>
          <p:cNvSpPr>
            <a:spLocks noGrp="1"/>
          </p:cNvSpPr>
          <p:nvPr>
            <p:ph type="subTitle" idx="1"/>
          </p:nvPr>
        </p:nvSpPr>
        <p:spPr>
          <a:xfrm>
            <a:off x="7185430" y="4085112"/>
            <a:ext cx="3997745" cy="2228758"/>
          </a:xfrm>
        </p:spPr>
        <p:txBody>
          <a:bodyPr anchor="ctr">
            <a:normAutofit/>
          </a:bodyPr>
          <a:lstStyle/>
          <a:p>
            <a:pPr algn="l"/>
            <a:r>
              <a:rPr lang="ro-RO" sz="2200"/>
              <a:t>   </a:t>
            </a:r>
          </a:p>
          <a:p>
            <a:pPr algn="l"/>
            <a:r>
              <a:rPr lang="ro-RO" sz="2200"/>
              <a:t>        </a:t>
            </a:r>
          </a:p>
        </p:txBody>
      </p:sp>
      <p:pic>
        <p:nvPicPr>
          <p:cNvPr id="9" name="Imagine 8" descr="O imagine care conține persoană, armură&#10;&#10;Descriere generată automat">
            <a:extLst>
              <a:ext uri="{FF2B5EF4-FFF2-40B4-BE49-F238E27FC236}">
                <a16:creationId xmlns:a16="http://schemas.microsoft.com/office/drawing/2014/main" id="{A3859233-B24C-ADE5-CF7A-0659F567F2A9}"/>
              </a:ext>
            </a:extLst>
          </p:cNvPr>
          <p:cNvPicPr>
            <a:picLocks noChangeAspect="1"/>
          </p:cNvPicPr>
          <p:nvPr/>
        </p:nvPicPr>
        <p:blipFill rotWithShape="1">
          <a:blip r:embed="rId2">
            <a:extLst>
              <a:ext uri="{28A0092B-C50C-407E-A947-70E740481C1C}">
                <a14:useLocalDpi xmlns:a14="http://schemas.microsoft.com/office/drawing/2010/main" val="0"/>
              </a:ext>
            </a:extLst>
          </a:blip>
          <a:srcRect r="-2" b="26335"/>
          <a:stretch/>
        </p:blipFill>
        <p:spPr>
          <a:xfrm>
            <a:off x="198741" y="10"/>
            <a:ext cx="3946953" cy="3919684"/>
          </a:xfrm>
          <a:prstGeom prst="rect">
            <a:avLst/>
          </a:prstGeom>
        </p:spPr>
      </p:pic>
      <p:grpSp>
        <p:nvGrpSpPr>
          <p:cNvPr id="29" name="Top left">
            <a:extLst>
              <a:ext uri="{FF2B5EF4-FFF2-40B4-BE49-F238E27FC236}">
                <a16:creationId xmlns:a16="http://schemas.microsoft.com/office/drawing/2014/main" id="{388500B5-E4D7-45BC-A97E-785F165748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6721"/>
            <a:ext cx="2198951" cy="3331254"/>
            <a:chOff x="10849" y="15178"/>
            <a:chExt cx="2198951" cy="3331254"/>
          </a:xfrm>
        </p:grpSpPr>
        <p:sp>
          <p:nvSpPr>
            <p:cNvPr id="30" name="Freeform: Shape 29">
              <a:extLst>
                <a:ext uri="{FF2B5EF4-FFF2-40B4-BE49-F238E27FC236}">
                  <a16:creationId xmlns:a16="http://schemas.microsoft.com/office/drawing/2014/main" id="{77BB5346-53A6-42DC-BE91-8EB2A15BF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F175FE9-9980-46B4-80A6-CF98E9D8F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7F88EDE9-FA26-4571-85A5-9EDD620BB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5BAE175C-13BC-42BA-B0FF-C5CCE29E3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33">
              <a:extLst>
                <a:ext uri="{FF2B5EF4-FFF2-40B4-BE49-F238E27FC236}">
                  <a16:creationId xmlns:a16="http://schemas.microsoft.com/office/drawing/2014/main" id="{BB5807F2-7AE5-4292-B132-88E5257AD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Shape 34">
              <a:extLst>
                <a:ext uri="{FF2B5EF4-FFF2-40B4-BE49-F238E27FC236}">
                  <a16:creationId xmlns:a16="http://schemas.microsoft.com/office/drawing/2014/main" id="{B92EEA89-1964-4A89-A58A-0E1FEABA0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Shape 35">
              <a:extLst>
                <a:ext uri="{FF2B5EF4-FFF2-40B4-BE49-F238E27FC236}">
                  <a16:creationId xmlns:a16="http://schemas.microsoft.com/office/drawing/2014/main" id="{E77EC869-DF53-49E1-AEB2-78354ECC7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8" name="Cross">
            <a:extLst>
              <a:ext uri="{FF2B5EF4-FFF2-40B4-BE49-F238E27FC236}">
                <a16:creationId xmlns:a16="http://schemas.microsoft.com/office/drawing/2014/main" id="{06D49332-6124-4305-B469-4A92ACDAF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3919728"/>
            <a:ext cx="118872" cy="118872"/>
            <a:chOff x="1175347" y="3733800"/>
            <a:chExt cx="118872" cy="118872"/>
          </a:xfrm>
        </p:grpSpPr>
        <p:cxnSp>
          <p:nvCxnSpPr>
            <p:cNvPr id="39" name="Straight Connector 38">
              <a:extLst>
                <a:ext uri="{FF2B5EF4-FFF2-40B4-BE49-F238E27FC236}">
                  <a16:creationId xmlns:a16="http://schemas.microsoft.com/office/drawing/2014/main" id="{8068DAA9-21D3-482B-B4FB-E8CABB6723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797C580F-B803-4060-B293-72E8C0C76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7" name="Imagine 6" descr="O imagine care conține text, persoană, purtând, postură&#10;&#10;Descriere generată automat">
            <a:extLst>
              <a:ext uri="{FF2B5EF4-FFF2-40B4-BE49-F238E27FC236}">
                <a16:creationId xmlns:a16="http://schemas.microsoft.com/office/drawing/2014/main" id="{EBF296F6-8B62-61C6-0E14-28EA9B1F3D00}"/>
              </a:ext>
            </a:extLst>
          </p:cNvPr>
          <p:cNvPicPr>
            <a:picLocks noChangeAspect="1"/>
          </p:cNvPicPr>
          <p:nvPr/>
        </p:nvPicPr>
        <p:blipFill rotWithShape="1">
          <a:blip r:embed="rId3">
            <a:extLst>
              <a:ext uri="{28A0092B-C50C-407E-A947-70E740481C1C}">
                <a14:useLocalDpi xmlns:a14="http://schemas.microsoft.com/office/drawing/2010/main" val="0"/>
              </a:ext>
            </a:extLst>
          </a:blip>
          <a:srcRect r="1" b="27257"/>
          <a:stretch/>
        </p:blipFill>
        <p:spPr>
          <a:xfrm>
            <a:off x="8091629" y="-718"/>
            <a:ext cx="3946953" cy="3919684"/>
          </a:xfrm>
          <a:prstGeom prst="rect">
            <a:avLst/>
          </a:prstGeom>
        </p:spPr>
      </p:pic>
      <p:pic>
        <p:nvPicPr>
          <p:cNvPr id="5" name="Imagine 4" descr="O imagine care conține text&#10;&#10;Descriere generată automat">
            <a:extLst>
              <a:ext uri="{FF2B5EF4-FFF2-40B4-BE49-F238E27FC236}">
                <a16:creationId xmlns:a16="http://schemas.microsoft.com/office/drawing/2014/main" id="{1B66123D-436F-51F2-F926-F5E3C3AE0E8F}"/>
              </a:ext>
            </a:extLst>
          </p:cNvPr>
          <p:cNvPicPr>
            <a:picLocks noChangeAspect="1"/>
          </p:cNvPicPr>
          <p:nvPr/>
        </p:nvPicPr>
        <p:blipFill rotWithShape="1">
          <a:blip r:embed="rId4">
            <a:extLst>
              <a:ext uri="{28A0092B-C50C-407E-A947-70E740481C1C}">
                <a14:useLocalDpi xmlns:a14="http://schemas.microsoft.com/office/drawing/2010/main" val="0"/>
              </a:ext>
            </a:extLst>
          </a:blip>
          <a:srcRect t="2018" r="-2" b="21264"/>
          <a:stretch/>
        </p:blipFill>
        <p:spPr>
          <a:xfrm>
            <a:off x="4144676" y="1849"/>
            <a:ext cx="3946953" cy="3919684"/>
          </a:xfrm>
          <a:prstGeom prst="rect">
            <a:avLst/>
          </a:prstGeom>
        </p:spPr>
      </p:pic>
    </p:spTree>
    <p:extLst>
      <p:ext uri="{BB962C8B-B14F-4D97-AF65-F5344CB8AC3E}">
        <p14:creationId xmlns:p14="http://schemas.microsoft.com/office/powerpoint/2010/main" val="20855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6B72B514-4AB8-43DF-84D4-951DBF368C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C18CBCFF-BD6B-4455-9B70-EFE805CA2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8C930A72-C529-4D5D-B460-A5A5375F9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792FE3B2-9E8F-4022-93E8-BAAD0D50B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F85196A-D084-4219-B329-E5A7032C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B8174307-CBF0-4926-99C3-3072804B3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3DDE618-1CD3-4BE5-8742-5D51BBF30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D73DBA2-8AAA-4F85-81B5-99B96A471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A346AE2-9E14-4CFB-8DD3-0B1633621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u 1">
            <a:extLst>
              <a:ext uri="{FF2B5EF4-FFF2-40B4-BE49-F238E27FC236}">
                <a16:creationId xmlns:a16="http://schemas.microsoft.com/office/drawing/2014/main" id="{6630FBD6-D9B9-1761-E429-BD1F20DE1E33}"/>
              </a:ext>
            </a:extLst>
          </p:cNvPr>
          <p:cNvSpPr>
            <a:spLocks noGrp="1"/>
          </p:cNvSpPr>
          <p:nvPr>
            <p:ph type="title"/>
          </p:nvPr>
        </p:nvSpPr>
        <p:spPr>
          <a:xfrm flipH="1">
            <a:off x="6737430" y="481843"/>
            <a:ext cx="6612185" cy="5741023"/>
          </a:xfrm>
        </p:spPr>
        <p:txBody>
          <a:bodyPr>
            <a:normAutofit/>
          </a:bodyPr>
          <a:lstStyle/>
          <a:p>
            <a:r>
              <a:rPr lang="ro-RO" sz="300" dirty="0"/>
              <a:t>                                                                                                      </a:t>
            </a:r>
          </a:p>
        </p:txBody>
      </p:sp>
      <p:sp>
        <p:nvSpPr>
          <p:cNvPr id="3" name="Substituent conținut 2">
            <a:extLst>
              <a:ext uri="{FF2B5EF4-FFF2-40B4-BE49-F238E27FC236}">
                <a16:creationId xmlns:a16="http://schemas.microsoft.com/office/drawing/2014/main" id="{C6A2707C-7149-F19E-1C39-E546EB7CCB9D}"/>
              </a:ext>
            </a:extLst>
          </p:cNvPr>
          <p:cNvSpPr>
            <a:spLocks noGrp="1"/>
          </p:cNvSpPr>
          <p:nvPr>
            <p:ph idx="1"/>
          </p:nvPr>
        </p:nvSpPr>
        <p:spPr>
          <a:xfrm>
            <a:off x="556897" y="481844"/>
            <a:ext cx="6233855" cy="5671884"/>
          </a:xfrm>
        </p:spPr>
        <p:txBody>
          <a:bodyPr>
            <a:noAutofit/>
          </a:bodyPr>
          <a:lstStyle/>
          <a:p>
            <a:pPr>
              <a:lnSpc>
                <a:spcPct val="100000"/>
              </a:lnSpc>
            </a:pPr>
            <a:r>
              <a:rPr lang="ro-RO" sz="2200" b="0" i="0" dirty="0">
                <a:effectLst/>
                <a:latin typeface="Cambria Math" panose="02040503050406030204" pitchFamily="18" charset="0"/>
                <a:ea typeface="Cambria Math" panose="02040503050406030204" pitchFamily="18" charset="0"/>
              </a:rPr>
              <a:t>În </a:t>
            </a:r>
            <a:r>
              <a:rPr lang="ro-RO" sz="2200" u="sng" dirty="0">
                <a:latin typeface="Cambria Math" panose="02040503050406030204" pitchFamily="18" charset="0"/>
                <a:ea typeface="Cambria Math" panose="02040503050406030204" pitchFamily="18" charset="0"/>
                <a:hlinkClick r:id="rId2" tooltip="1676">
                  <a:extLst>
                    <a:ext uri="{A12FA001-AC4F-418D-AE19-62706E023703}">
                      <ahyp:hlinkClr xmlns:ahyp="http://schemas.microsoft.com/office/drawing/2018/hyperlinkcolor" val="tx"/>
                    </a:ext>
                  </a:extLst>
                </a:hlinkClick>
              </a:rPr>
              <a:t>1676</a:t>
            </a:r>
            <a:r>
              <a:rPr lang="ro-RO" sz="2200" b="0" i="0" dirty="0">
                <a:effectLst/>
                <a:latin typeface="Cambria Math" panose="02040503050406030204" pitchFamily="18" charset="0"/>
                <a:ea typeface="Cambria Math" panose="02040503050406030204" pitchFamily="18" charset="0"/>
              </a:rPr>
              <a:t>, tatăl său moare, lăsându-l urmaș la tron pe fiul său, Fiodor, care abia împlinise 15 ani. La </a:t>
            </a:r>
            <a:r>
              <a:rPr lang="ro-RO" sz="2200" b="0" i="0" u="none" strike="noStrike" dirty="0">
                <a:effectLst/>
                <a:latin typeface="Cambria Math" panose="02040503050406030204" pitchFamily="18" charset="0"/>
                <a:ea typeface="Cambria Math" panose="02040503050406030204" pitchFamily="18" charset="0"/>
                <a:hlinkClick r:id="rId3" tooltip="27 aprilie">
                  <a:extLst>
                    <a:ext uri="{A12FA001-AC4F-418D-AE19-62706E023703}">
                      <ahyp:hlinkClr xmlns:ahyp="http://schemas.microsoft.com/office/drawing/2018/hyperlinkcolor" val="tx"/>
                    </a:ext>
                  </a:extLst>
                </a:hlinkClick>
              </a:rPr>
              <a:t>27 aprilie</a:t>
            </a:r>
            <a:r>
              <a:rPr lang="ro-RO" sz="2200" b="0" i="0" dirty="0">
                <a:effectLst/>
                <a:latin typeface="Cambria Math" panose="02040503050406030204" pitchFamily="18" charset="0"/>
                <a:ea typeface="Cambria Math" panose="02040503050406030204" pitchFamily="18" charset="0"/>
              </a:rPr>
              <a:t> </a:t>
            </a:r>
            <a:r>
              <a:rPr lang="ro-RO" sz="2200" b="0" i="0" u="none" strike="noStrike" dirty="0">
                <a:effectLst/>
                <a:latin typeface="Cambria Math" panose="02040503050406030204" pitchFamily="18" charset="0"/>
                <a:ea typeface="Cambria Math" panose="02040503050406030204" pitchFamily="18" charset="0"/>
                <a:hlinkClick r:id="rId4" tooltip="1682">
                  <a:extLst>
                    <a:ext uri="{A12FA001-AC4F-418D-AE19-62706E023703}">
                      <ahyp:hlinkClr xmlns:ahyp="http://schemas.microsoft.com/office/drawing/2018/hyperlinkcolor" val="tx"/>
                    </a:ext>
                  </a:extLst>
                </a:hlinkClick>
              </a:rPr>
              <a:t>1682</a:t>
            </a:r>
            <a:r>
              <a:rPr lang="ro-RO" sz="2200" b="0" i="0" dirty="0">
                <a:effectLst/>
                <a:latin typeface="Cambria Math" panose="02040503050406030204" pitchFamily="18" charset="0"/>
                <a:ea typeface="Cambria Math" panose="02040503050406030204" pitchFamily="18" charset="0"/>
              </a:rPr>
              <a:t>, țarul </a:t>
            </a:r>
            <a:r>
              <a:rPr lang="ro-RO" sz="2200" b="0" i="0" u="none" strike="noStrike" dirty="0">
                <a:effectLst/>
                <a:latin typeface="Cambria Math" panose="02040503050406030204" pitchFamily="18" charset="0"/>
                <a:ea typeface="Cambria Math" panose="02040503050406030204" pitchFamily="18" charset="0"/>
                <a:hlinkClick r:id="rId5" tooltip="Fiodor III al Rusiei">
                  <a:extLst>
                    <a:ext uri="{A12FA001-AC4F-418D-AE19-62706E023703}">
                      <ahyp:hlinkClr xmlns:ahyp="http://schemas.microsoft.com/office/drawing/2018/hyperlinkcolor" val="tx"/>
                    </a:ext>
                  </a:extLst>
                </a:hlinkClick>
              </a:rPr>
              <a:t>Fiodor al III-lea</a:t>
            </a:r>
            <a:r>
              <a:rPr lang="ro-RO" sz="2200" b="0" i="0" dirty="0">
                <a:effectLst/>
                <a:latin typeface="Cambria Math" panose="02040503050406030204" pitchFamily="18" charset="0"/>
                <a:ea typeface="Cambria Math" panose="02040503050406030204" pitchFamily="18" charset="0"/>
              </a:rPr>
              <a:t> moare fără să-și aleagă urmașul: Ivan, fratele său de 16 ani cu mintea tulbure sau Petru, fratele vitreg, iute ca argintul viu, aprig, isteț dar în vârstă de numai 10 ani. Mulțimea rostește numele lui Petru, care primește numele de Petru I. Însă </a:t>
            </a:r>
            <a:r>
              <a:rPr lang="ro-RO" sz="2200" b="0" i="0" dirty="0" err="1">
                <a:effectLst/>
                <a:latin typeface="Cambria Math" panose="02040503050406030204" pitchFamily="18" charset="0"/>
                <a:ea typeface="Cambria Math" panose="02040503050406030204" pitchFamily="18" charset="0"/>
              </a:rPr>
              <a:t>țarevna</a:t>
            </a:r>
            <a:r>
              <a:rPr lang="ro-RO" sz="2200" b="0" i="0" dirty="0">
                <a:effectLst/>
                <a:latin typeface="Cambria Math" panose="02040503050406030204" pitchFamily="18" charset="0"/>
                <a:ea typeface="Cambria Math" panose="02040503050406030204" pitchFamily="18" charset="0"/>
              </a:rPr>
              <a:t> Sofia, sora bună a lui Ivan și sora vitregă a lui Petru urzește planuri de răzbunare. Profită de faptul că trupele de streliți se răscoală și după multă violență, jafuri, omoruri obține ca din </a:t>
            </a:r>
            <a:r>
              <a:rPr lang="ro-RO" sz="2200" b="0" i="0" u="none" strike="noStrike" dirty="0">
                <a:effectLst/>
                <a:latin typeface="Cambria Math" panose="02040503050406030204" pitchFamily="18" charset="0"/>
                <a:ea typeface="Cambria Math" panose="02040503050406030204" pitchFamily="18" charset="0"/>
                <a:hlinkClick r:id="rId6" tooltip="29 mai">
                  <a:extLst>
                    <a:ext uri="{A12FA001-AC4F-418D-AE19-62706E023703}">
                      <ahyp:hlinkClr xmlns:ahyp="http://schemas.microsoft.com/office/drawing/2018/hyperlinkcolor" val="tx"/>
                    </a:ext>
                  </a:extLst>
                </a:hlinkClick>
              </a:rPr>
              <a:t>29 mai</a:t>
            </a:r>
            <a:r>
              <a:rPr lang="ro-RO" sz="2200" b="0" i="0" dirty="0">
                <a:effectLst/>
                <a:latin typeface="Cambria Math" panose="02040503050406030204" pitchFamily="18" charset="0"/>
                <a:ea typeface="Cambria Math" panose="02040503050406030204" pitchFamily="18" charset="0"/>
              </a:rPr>
              <a:t> să fie doi țari : Ivan și Petru, iar ea, </a:t>
            </a:r>
            <a:r>
              <a:rPr lang="ro-RO" sz="2200" b="0" i="0" dirty="0" err="1">
                <a:effectLst/>
                <a:latin typeface="Cambria Math" panose="02040503050406030204" pitchFamily="18" charset="0"/>
                <a:ea typeface="Cambria Math" panose="02040503050406030204" pitchFamily="18" charset="0"/>
              </a:rPr>
              <a:t>țarevna</a:t>
            </a:r>
            <a:r>
              <a:rPr lang="ro-RO" sz="2200" b="0" i="0" dirty="0">
                <a:effectLst/>
                <a:latin typeface="Cambria Math" panose="02040503050406030204" pitchFamily="18" charset="0"/>
                <a:ea typeface="Cambria Math" panose="02040503050406030204" pitchFamily="18" charset="0"/>
              </a:rPr>
              <a:t> Sofia este numită regentă, din cauza sănătății șubrede a lui Ivan.</a:t>
            </a:r>
          </a:p>
          <a:p>
            <a:pPr>
              <a:lnSpc>
                <a:spcPct val="100000"/>
              </a:lnSpc>
            </a:pPr>
            <a:endParaRPr lang="ro-RO" sz="2200" dirty="0">
              <a:latin typeface="Cambria Math" panose="02040503050406030204" pitchFamily="18" charset="0"/>
              <a:ea typeface="Cambria Math" panose="02040503050406030204" pitchFamily="18" charset="0"/>
            </a:endParaRPr>
          </a:p>
          <a:p>
            <a:pPr>
              <a:lnSpc>
                <a:spcPct val="100000"/>
              </a:lnSpc>
            </a:pPr>
            <a:r>
              <a:rPr lang="ro-RO" sz="2200" b="0" i="0" dirty="0">
                <a:effectLst/>
                <a:latin typeface="Cambria Math" panose="02040503050406030204" pitchFamily="18" charset="0"/>
                <a:ea typeface="Cambria Math" panose="02040503050406030204" pitchFamily="18" charset="0"/>
              </a:rPr>
              <a:t>                                                                                                                                                    </a:t>
            </a:r>
          </a:p>
        </p:txBody>
      </p:sp>
      <p:pic>
        <p:nvPicPr>
          <p:cNvPr id="5" name="Imagine 4" descr="O imagine care conține text, vechi, ramă pentru fotografii&#10;&#10;Descriere generată automat">
            <a:extLst>
              <a:ext uri="{FF2B5EF4-FFF2-40B4-BE49-F238E27FC236}">
                <a16:creationId xmlns:a16="http://schemas.microsoft.com/office/drawing/2014/main" id="{0D4E18CE-47F0-14CF-0157-B5D1CCA30D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3195" y="570569"/>
            <a:ext cx="4530613" cy="5915680"/>
          </a:xfrm>
          <a:prstGeom prst="rect">
            <a:avLst/>
          </a:prstGeom>
        </p:spPr>
      </p:pic>
      <p:grpSp>
        <p:nvGrpSpPr>
          <p:cNvPr id="24" name="Bottom Right">
            <a:extLst>
              <a:ext uri="{FF2B5EF4-FFF2-40B4-BE49-F238E27FC236}">
                <a16:creationId xmlns:a16="http://schemas.microsoft.com/office/drawing/2014/main" id="{DD2E06CA-048F-403F-AD47-B098C0A25D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324E2410-B321-4174-8C27-7749F2A57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EE03354E-6E8A-4926-8545-B6B873F1F2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5BBCAC88-02AA-4773-A48A-D144EA52E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C51D753-137C-455D-97D4-ACCB464D93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2ABCEE4-D638-4555-AC4A-7E190462F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2F383AB0-7670-4584-8F01-4324D54BB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4CD1567B-7D6D-497B-8CA8-14D96E010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F3C4A9D-7E63-4D24-B697-23D58B316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315D2559-8BE6-439C-83F0-CE5BF53C9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0A374A4F-696B-4911-BE1B-B180D09A1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asetăText 6">
            <a:extLst>
              <a:ext uri="{FF2B5EF4-FFF2-40B4-BE49-F238E27FC236}">
                <a16:creationId xmlns:a16="http://schemas.microsoft.com/office/drawing/2014/main" id="{E35BF567-6F85-6289-174E-E09ECDF767BA}"/>
              </a:ext>
            </a:extLst>
          </p:cNvPr>
          <p:cNvSpPr txBox="1"/>
          <p:nvPr/>
        </p:nvSpPr>
        <p:spPr>
          <a:xfrm>
            <a:off x="8427945" y="6162634"/>
            <a:ext cx="2455698" cy="461665"/>
          </a:xfrm>
          <a:prstGeom prst="rect">
            <a:avLst/>
          </a:prstGeom>
          <a:noFill/>
        </p:spPr>
        <p:txBody>
          <a:bodyPr wrap="square">
            <a:spAutoFit/>
          </a:bodyPr>
          <a:lstStyle/>
          <a:p>
            <a:r>
              <a:rPr lang="ro-RO" sz="2400" b="0" i="0" dirty="0">
                <a:effectLst/>
                <a:latin typeface="Cambria Math" panose="02040503050406030204" pitchFamily="18" charset="0"/>
                <a:ea typeface="Cambria Math" panose="02040503050406030204" pitchFamily="18" charset="0"/>
              </a:rPr>
              <a:t>Fiodor al III-lea</a:t>
            </a:r>
            <a:endParaRPr lang="ro-RO" sz="2400" dirty="0"/>
          </a:p>
        </p:txBody>
      </p:sp>
    </p:spTree>
    <p:extLst>
      <p:ext uri="{BB962C8B-B14F-4D97-AF65-F5344CB8AC3E}">
        <p14:creationId xmlns:p14="http://schemas.microsoft.com/office/powerpoint/2010/main" val="246035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1">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5" name="Rectangle 13">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6" name="Top left">
            <a:extLst>
              <a:ext uri="{FF2B5EF4-FFF2-40B4-BE49-F238E27FC236}">
                <a16:creationId xmlns:a16="http://schemas.microsoft.com/office/drawing/2014/main" id="{86B56C86-A94B-4668-913E-986E5C13F3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7" name="Freeform: Shape 16">
              <a:extLst>
                <a:ext uri="{FF2B5EF4-FFF2-40B4-BE49-F238E27FC236}">
                  <a16:creationId xmlns:a16="http://schemas.microsoft.com/office/drawing/2014/main" id="{3A4E4D8E-1BD1-47F7-94E7-0DAF57968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8" name="Freeform: Shape 17">
              <a:extLst>
                <a:ext uri="{FF2B5EF4-FFF2-40B4-BE49-F238E27FC236}">
                  <a16:creationId xmlns:a16="http://schemas.microsoft.com/office/drawing/2014/main" id="{465B8AC7-FBA4-40A7-998D-A56F1911C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18">
              <a:extLst>
                <a:ext uri="{FF2B5EF4-FFF2-40B4-BE49-F238E27FC236}">
                  <a16:creationId xmlns:a16="http://schemas.microsoft.com/office/drawing/2014/main" id="{851A4BDA-5781-40F9-82EC-7B8D0294B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19">
              <a:extLst>
                <a:ext uri="{FF2B5EF4-FFF2-40B4-BE49-F238E27FC236}">
                  <a16:creationId xmlns:a16="http://schemas.microsoft.com/office/drawing/2014/main" id="{F5EBCEBA-A63F-4458-BC7B-4AE6844E4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1" name="Freeform: Shape 20">
              <a:extLst>
                <a:ext uri="{FF2B5EF4-FFF2-40B4-BE49-F238E27FC236}">
                  <a16:creationId xmlns:a16="http://schemas.microsoft.com/office/drawing/2014/main" id="{F618C9FA-437B-4BA5-A742-95AB2D5CE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2" name="Freeform: Shape 21">
              <a:extLst>
                <a:ext uri="{FF2B5EF4-FFF2-40B4-BE49-F238E27FC236}">
                  <a16:creationId xmlns:a16="http://schemas.microsoft.com/office/drawing/2014/main" id="{93FBC096-ED19-4206-8731-9FA9C59B7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3" name="Freeform: Shape 22">
              <a:extLst>
                <a:ext uri="{FF2B5EF4-FFF2-40B4-BE49-F238E27FC236}">
                  <a16:creationId xmlns:a16="http://schemas.microsoft.com/office/drawing/2014/main" id="{D7B1D33F-6F8A-40D7-9259-A0D71F430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4" name="Freeform: Shape 23">
              <a:extLst>
                <a:ext uri="{FF2B5EF4-FFF2-40B4-BE49-F238E27FC236}">
                  <a16:creationId xmlns:a16="http://schemas.microsoft.com/office/drawing/2014/main" id="{AD0AA71C-BC79-4304-9954-5B6AA5523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u 1">
            <a:extLst>
              <a:ext uri="{FF2B5EF4-FFF2-40B4-BE49-F238E27FC236}">
                <a16:creationId xmlns:a16="http://schemas.microsoft.com/office/drawing/2014/main" id="{AFAEEB0C-45B3-3855-6137-91C30C1666ED}"/>
              </a:ext>
            </a:extLst>
          </p:cNvPr>
          <p:cNvSpPr>
            <a:spLocks noGrp="1"/>
          </p:cNvSpPr>
          <p:nvPr>
            <p:ph type="ctrTitle"/>
          </p:nvPr>
        </p:nvSpPr>
        <p:spPr>
          <a:xfrm>
            <a:off x="1005653" y="169452"/>
            <a:ext cx="10583117" cy="2056572"/>
          </a:xfrm>
        </p:spPr>
        <p:txBody>
          <a:bodyPr anchor="ctr">
            <a:normAutofit fontScale="90000"/>
          </a:bodyPr>
          <a:lstStyle/>
          <a:p>
            <a:pPr algn="l">
              <a:lnSpc>
                <a:spcPct val="90000"/>
              </a:lnSpc>
            </a:pPr>
            <a:br>
              <a:rPr lang="ro-RO" sz="1400"/>
            </a:br>
            <a:br>
              <a:rPr lang="ro-RO" sz="1400"/>
            </a:br>
            <a:br>
              <a:rPr lang="ro-RO" sz="1400"/>
            </a:br>
            <a:br>
              <a:rPr lang="ro-RO" sz="1400"/>
            </a:br>
            <a:br>
              <a:rPr lang="ro-RO" sz="1400"/>
            </a:br>
            <a:br>
              <a:rPr lang="ro-RO" sz="1400"/>
            </a:br>
            <a:br>
              <a:rPr lang="ro-RO" sz="1400"/>
            </a:br>
            <a:br>
              <a:rPr lang="ro-RO" sz="1400"/>
            </a:br>
            <a:br>
              <a:rPr lang="ro-RO" sz="1400"/>
            </a:br>
            <a:br>
              <a:rPr lang="ro-RO" sz="1400"/>
            </a:br>
            <a:br>
              <a:rPr lang="ro-RO" sz="1400"/>
            </a:br>
            <a:br>
              <a:rPr lang="ro-RO" sz="1400"/>
            </a:br>
            <a:endParaRPr lang="ro-RO" sz="1400"/>
          </a:p>
        </p:txBody>
      </p:sp>
      <p:sp>
        <p:nvSpPr>
          <p:cNvPr id="3" name="Subtitlu 2">
            <a:extLst>
              <a:ext uri="{FF2B5EF4-FFF2-40B4-BE49-F238E27FC236}">
                <a16:creationId xmlns:a16="http://schemas.microsoft.com/office/drawing/2014/main" id="{FA7488C5-09F5-4475-CD36-B049E2374611}"/>
              </a:ext>
            </a:extLst>
          </p:cNvPr>
          <p:cNvSpPr>
            <a:spLocks noGrp="1"/>
          </p:cNvSpPr>
          <p:nvPr>
            <p:ph type="subTitle" idx="1"/>
          </p:nvPr>
        </p:nvSpPr>
        <p:spPr>
          <a:xfrm>
            <a:off x="336144" y="958162"/>
            <a:ext cx="4093668" cy="7655622"/>
          </a:xfrm>
        </p:spPr>
        <p:txBody>
          <a:bodyPr anchor="t">
            <a:normAutofit fontScale="77500" lnSpcReduction="20000"/>
          </a:bodyPr>
          <a:lstStyle/>
          <a:p>
            <a:pPr algn="l">
              <a:lnSpc>
                <a:spcPct val="100000"/>
              </a:lnSpc>
            </a:pPr>
            <a:r>
              <a:rPr lang="ro-RO" sz="3600" b="0" i="0" dirty="0">
                <a:effectLst/>
                <a:latin typeface="Cambria Math" panose="02040503050406030204" pitchFamily="18" charset="0"/>
                <a:ea typeface="Cambria Math" panose="02040503050406030204" pitchFamily="18" charset="0"/>
              </a:rPr>
              <a:t> Boierii Dumei se supun. La </a:t>
            </a:r>
            <a:r>
              <a:rPr lang="ro-RO" sz="3600" b="0" i="0" u="none" strike="noStrike" dirty="0">
                <a:effectLst/>
                <a:latin typeface="Cambria Math" panose="02040503050406030204" pitchFamily="18" charset="0"/>
                <a:ea typeface="Cambria Math" panose="02040503050406030204" pitchFamily="18" charset="0"/>
                <a:hlinkClick r:id="rId2" tooltip="25 iunie">
                  <a:extLst>
                    <a:ext uri="{A12FA001-AC4F-418D-AE19-62706E023703}">
                      <ahyp:hlinkClr xmlns:ahyp="http://schemas.microsoft.com/office/drawing/2018/hyperlinkcolor" val="tx"/>
                    </a:ext>
                  </a:extLst>
                </a:hlinkClick>
              </a:rPr>
              <a:t>25 iunie</a:t>
            </a:r>
            <a:r>
              <a:rPr lang="ro-RO" sz="3600" b="0" i="0" dirty="0">
                <a:effectLst/>
                <a:latin typeface="Cambria Math" panose="02040503050406030204" pitchFamily="18" charset="0"/>
                <a:ea typeface="Cambria Math" panose="02040503050406030204" pitchFamily="18" charset="0"/>
              </a:rPr>
              <a:t> </a:t>
            </a:r>
            <a:r>
              <a:rPr lang="ro-RO" sz="3600" b="0" i="0" u="none" strike="noStrike" dirty="0">
                <a:effectLst/>
                <a:latin typeface="Cambria Math" panose="02040503050406030204" pitchFamily="18" charset="0"/>
                <a:ea typeface="Cambria Math" panose="02040503050406030204" pitchFamily="18" charset="0"/>
                <a:hlinkClick r:id="rId3" tooltip="1682">
                  <a:extLst>
                    <a:ext uri="{A12FA001-AC4F-418D-AE19-62706E023703}">
                      <ahyp:hlinkClr xmlns:ahyp="http://schemas.microsoft.com/office/drawing/2018/hyperlinkcolor" val="tx"/>
                    </a:ext>
                  </a:extLst>
                </a:hlinkClick>
              </a:rPr>
              <a:t>1682</a:t>
            </a:r>
            <a:r>
              <a:rPr lang="ro-RO" sz="3600" b="0" i="0" dirty="0">
                <a:effectLst/>
                <a:latin typeface="Cambria Math" panose="02040503050406030204" pitchFamily="18" charset="0"/>
                <a:ea typeface="Cambria Math" panose="02040503050406030204" pitchFamily="18" charset="0"/>
              </a:rPr>
              <a:t>, în Catedrala Adormirii Maicii Domnului, are loc în prezența patriarhului, a opt mitropoliți, patru arhiepiscopi, doi episcopi și opt arhimandriți, ciudata încoronare a celor doi țari ai Rusiei, dintre care unul bolnav și fără minte, iar celălalt un copil îngrozit.  </a:t>
            </a:r>
          </a:p>
          <a:p>
            <a:pPr algn="l">
              <a:lnSpc>
                <a:spcPct val="100000"/>
              </a:lnSpc>
            </a:pPr>
            <a:endParaRPr lang="ro-RO" sz="3600" dirty="0">
              <a:latin typeface="Cambria Math" panose="02040503050406030204" pitchFamily="18" charset="0"/>
              <a:ea typeface="Cambria Math" panose="02040503050406030204" pitchFamily="18" charset="0"/>
            </a:endParaRPr>
          </a:p>
          <a:p>
            <a:pPr algn="l">
              <a:lnSpc>
                <a:spcPct val="100000"/>
              </a:lnSpc>
            </a:pPr>
            <a:endParaRPr lang="ro-RO" sz="3600" dirty="0">
              <a:latin typeface="Cambria Math" panose="02040503050406030204" pitchFamily="18" charset="0"/>
              <a:ea typeface="Cambria Math" panose="02040503050406030204" pitchFamily="18" charset="0"/>
            </a:endParaRPr>
          </a:p>
          <a:p>
            <a:pPr algn="l">
              <a:lnSpc>
                <a:spcPct val="100000"/>
              </a:lnSpc>
            </a:pPr>
            <a:r>
              <a:rPr lang="ro-RO" dirty="0">
                <a:latin typeface="Cambria Math" panose="02040503050406030204" pitchFamily="18" charset="0"/>
                <a:ea typeface="Cambria Math" panose="02040503050406030204" pitchFamily="18" charset="0"/>
              </a:rPr>
              <a:t>    </a:t>
            </a:r>
          </a:p>
          <a:p>
            <a:pPr algn="l">
              <a:lnSpc>
                <a:spcPct val="100000"/>
              </a:lnSpc>
            </a:pPr>
            <a:r>
              <a:rPr lang="ro-RO" dirty="0">
                <a:latin typeface="Cambria Math" panose="02040503050406030204" pitchFamily="18" charset="0"/>
                <a:ea typeface="Cambria Math" panose="02040503050406030204" pitchFamily="18" charset="0"/>
              </a:rPr>
              <a:t> </a:t>
            </a:r>
          </a:p>
          <a:p>
            <a:pPr algn="l">
              <a:lnSpc>
                <a:spcPct val="100000"/>
              </a:lnSpc>
            </a:pPr>
            <a:r>
              <a:rPr lang="ro-RO" dirty="0">
                <a:latin typeface="Cambria Math" panose="02040503050406030204" pitchFamily="18" charset="0"/>
                <a:ea typeface="Cambria Math" panose="02040503050406030204" pitchFamily="18" charset="0"/>
              </a:rPr>
              <a:t>                                                                                                                                              </a:t>
            </a:r>
          </a:p>
        </p:txBody>
      </p:sp>
      <p:grpSp>
        <p:nvGrpSpPr>
          <p:cNvPr id="55" name="Cross">
            <a:extLst>
              <a:ext uri="{FF2B5EF4-FFF2-40B4-BE49-F238E27FC236}">
                <a16:creationId xmlns:a16="http://schemas.microsoft.com/office/drawing/2014/main" id="{E1B2CC16-E236-484A-8B48-29A75787A4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27" name="Straight Connector 26">
              <a:extLst>
                <a:ext uri="{FF2B5EF4-FFF2-40B4-BE49-F238E27FC236}">
                  <a16:creationId xmlns:a16="http://schemas.microsoft.com/office/drawing/2014/main" id="{A2F52009-0623-4DBE-B091-975F6ED0F1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758A51BF-F5FD-42A4-8EB6-6DCD8639C7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5" name="Imagine 4" descr="O imagine care conține interior&#10;&#10;Descriere generată automat">
            <a:extLst>
              <a:ext uri="{FF2B5EF4-FFF2-40B4-BE49-F238E27FC236}">
                <a16:creationId xmlns:a16="http://schemas.microsoft.com/office/drawing/2014/main" id="{E3AAF8B0-28BA-F100-FCB4-DA424E235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044" y="277936"/>
            <a:ext cx="3061565" cy="3733616"/>
          </a:xfrm>
          <a:prstGeom prst="ellipse">
            <a:avLst/>
          </a:prstGeom>
          <a:ln>
            <a:noFill/>
          </a:ln>
          <a:effectLst>
            <a:softEdge rad="112500"/>
          </a:effectLst>
        </p:spPr>
      </p:pic>
      <p:pic>
        <p:nvPicPr>
          <p:cNvPr id="7" name="Imagine 6" descr="O imagine care conține text&#10;&#10;Descriere generată automat">
            <a:extLst>
              <a:ext uri="{FF2B5EF4-FFF2-40B4-BE49-F238E27FC236}">
                <a16:creationId xmlns:a16="http://schemas.microsoft.com/office/drawing/2014/main" id="{974B5188-A864-FFA6-9324-4C8758351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298" y="2395475"/>
            <a:ext cx="3200242" cy="3733616"/>
          </a:xfrm>
          <a:prstGeom prst="ellipse">
            <a:avLst/>
          </a:prstGeom>
          <a:ln>
            <a:noFill/>
          </a:ln>
          <a:effectLst>
            <a:softEdge rad="112500"/>
          </a:effectLst>
        </p:spPr>
      </p:pic>
      <p:grpSp>
        <p:nvGrpSpPr>
          <p:cNvPr id="56" name="Bottom Right">
            <a:extLst>
              <a:ext uri="{FF2B5EF4-FFF2-40B4-BE49-F238E27FC236}">
                <a16:creationId xmlns:a16="http://schemas.microsoft.com/office/drawing/2014/main" id="{4974683B-5112-461C-8C28-D36ED826E7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31" name="Graphic 157">
              <a:extLst>
                <a:ext uri="{FF2B5EF4-FFF2-40B4-BE49-F238E27FC236}">
                  <a16:creationId xmlns:a16="http://schemas.microsoft.com/office/drawing/2014/main" id="{3E2E1F0E-C073-480E-9C7C-FE5AAD7120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7" name="Freeform: Shape 32">
                <a:extLst>
                  <a:ext uri="{FF2B5EF4-FFF2-40B4-BE49-F238E27FC236}">
                    <a16:creationId xmlns:a16="http://schemas.microsoft.com/office/drawing/2014/main" id="{90A76683-2FBC-4B9E-8FE6-04DA83781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33">
                <a:extLst>
                  <a:ext uri="{FF2B5EF4-FFF2-40B4-BE49-F238E27FC236}">
                    <a16:creationId xmlns:a16="http://schemas.microsoft.com/office/drawing/2014/main" id="{8D7A2BFC-CD5C-40E7-B7F0-03B9FAF6E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34">
                <a:extLst>
                  <a:ext uri="{FF2B5EF4-FFF2-40B4-BE49-F238E27FC236}">
                    <a16:creationId xmlns:a16="http://schemas.microsoft.com/office/drawing/2014/main" id="{FEFBCD30-B2C3-47D7-A543-43114D07A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35">
                <a:extLst>
                  <a:ext uri="{FF2B5EF4-FFF2-40B4-BE49-F238E27FC236}">
                    <a16:creationId xmlns:a16="http://schemas.microsoft.com/office/drawing/2014/main" id="{11C3BA05-B86E-4636-ABDA-D7D780D89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36">
                <a:extLst>
                  <a:ext uri="{FF2B5EF4-FFF2-40B4-BE49-F238E27FC236}">
                    <a16:creationId xmlns:a16="http://schemas.microsoft.com/office/drawing/2014/main" id="{2FF12B91-8FD0-44E7-A663-B64203303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37">
                <a:extLst>
                  <a:ext uri="{FF2B5EF4-FFF2-40B4-BE49-F238E27FC236}">
                    <a16:creationId xmlns:a16="http://schemas.microsoft.com/office/drawing/2014/main" id="{FAE2F160-5987-493D-BE4F-A34A6183F1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38">
                <a:extLst>
                  <a:ext uri="{FF2B5EF4-FFF2-40B4-BE49-F238E27FC236}">
                    <a16:creationId xmlns:a16="http://schemas.microsoft.com/office/drawing/2014/main" id="{46C11E46-6D94-4450-BB01-8E2D43E4E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64" name="Freeform: Shape 31">
              <a:extLst>
                <a:ext uri="{FF2B5EF4-FFF2-40B4-BE49-F238E27FC236}">
                  <a16:creationId xmlns:a16="http://schemas.microsoft.com/office/drawing/2014/main" id="{9875E8CC-AEBE-48C9-8EF8-80D1AA95B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Cross">
            <a:extLst>
              <a:ext uri="{FF2B5EF4-FFF2-40B4-BE49-F238E27FC236}">
                <a16:creationId xmlns:a16="http://schemas.microsoft.com/office/drawing/2014/main" id="{B3574FE3-8C6E-46AB-8AAB-8863AF8C05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92104" y="6150811"/>
            <a:ext cx="118872" cy="118872"/>
            <a:chOff x="1175347" y="3733800"/>
            <a:chExt cx="118872" cy="118872"/>
          </a:xfrm>
        </p:grpSpPr>
        <p:cxnSp>
          <p:nvCxnSpPr>
            <p:cNvPr id="42" name="Straight Connector 41">
              <a:extLst>
                <a:ext uri="{FF2B5EF4-FFF2-40B4-BE49-F238E27FC236}">
                  <a16:creationId xmlns:a16="http://schemas.microsoft.com/office/drawing/2014/main" id="{9AD69FFE-A14A-43BA-9DEB-678904B596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343DA7A1-CA5D-4013-B068-5641701C29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9" name="CasetăText 8">
            <a:extLst>
              <a:ext uri="{FF2B5EF4-FFF2-40B4-BE49-F238E27FC236}">
                <a16:creationId xmlns:a16="http://schemas.microsoft.com/office/drawing/2014/main" id="{823B22E6-B3EE-CA96-1847-5A682FF48DA3}"/>
              </a:ext>
            </a:extLst>
          </p:cNvPr>
          <p:cNvSpPr txBox="1"/>
          <p:nvPr/>
        </p:nvSpPr>
        <p:spPr>
          <a:xfrm>
            <a:off x="5775172" y="3849514"/>
            <a:ext cx="1929714" cy="830997"/>
          </a:xfrm>
          <a:prstGeom prst="rect">
            <a:avLst/>
          </a:prstGeom>
          <a:noFill/>
        </p:spPr>
        <p:txBody>
          <a:bodyPr wrap="square">
            <a:spAutoFit/>
          </a:bodyPr>
          <a:lstStyle/>
          <a:p>
            <a:r>
              <a:rPr lang="ro-RO" sz="2400" b="0" i="0" dirty="0">
                <a:effectLst/>
                <a:latin typeface="Cambria Math" panose="02040503050406030204" pitchFamily="18" charset="0"/>
                <a:ea typeface="Cambria Math" panose="02040503050406030204" pitchFamily="18" charset="0"/>
              </a:rPr>
              <a:t>Ivan al V-lea</a:t>
            </a:r>
          </a:p>
          <a:p>
            <a:r>
              <a:rPr lang="ro-RO" sz="2400" dirty="0">
                <a:latin typeface="Cambria Math" panose="02040503050406030204" pitchFamily="18" charset="0"/>
                <a:ea typeface="Cambria Math" panose="02040503050406030204" pitchFamily="18" charset="0"/>
              </a:rPr>
              <a:t>  al Rusiei</a:t>
            </a:r>
            <a:r>
              <a:rPr lang="ro-RO" sz="2400" b="0" i="0" dirty="0">
                <a:effectLst/>
                <a:latin typeface="Cambria Math" panose="02040503050406030204" pitchFamily="18" charset="0"/>
                <a:ea typeface="Cambria Math" panose="02040503050406030204" pitchFamily="18" charset="0"/>
              </a:rPr>
              <a:t> </a:t>
            </a:r>
            <a:endParaRPr lang="ro-RO" sz="2400" dirty="0"/>
          </a:p>
        </p:txBody>
      </p:sp>
      <p:sp>
        <p:nvSpPr>
          <p:cNvPr id="11" name="CasetăText 10">
            <a:extLst>
              <a:ext uri="{FF2B5EF4-FFF2-40B4-BE49-F238E27FC236}">
                <a16:creationId xmlns:a16="http://schemas.microsoft.com/office/drawing/2014/main" id="{C69A205A-72AF-9080-2D7C-AFD199A1FB2E}"/>
              </a:ext>
            </a:extLst>
          </p:cNvPr>
          <p:cNvSpPr txBox="1"/>
          <p:nvPr/>
        </p:nvSpPr>
        <p:spPr>
          <a:xfrm>
            <a:off x="9001816" y="5939546"/>
            <a:ext cx="2235126" cy="830997"/>
          </a:xfrm>
          <a:prstGeom prst="rect">
            <a:avLst/>
          </a:prstGeom>
          <a:noFill/>
        </p:spPr>
        <p:txBody>
          <a:bodyPr wrap="square">
            <a:spAutoFit/>
          </a:bodyPr>
          <a:lstStyle/>
          <a:p>
            <a:r>
              <a:rPr lang="ro-RO" sz="2400" dirty="0">
                <a:latin typeface="Cambria Math" panose="02040503050406030204" pitchFamily="18" charset="0"/>
                <a:ea typeface="Cambria Math" panose="02040503050406030204" pitchFamily="18" charset="0"/>
              </a:rPr>
              <a:t>Sofia </a:t>
            </a:r>
            <a:r>
              <a:rPr lang="ro-RO" sz="2400" dirty="0" err="1">
                <a:latin typeface="Cambria Math" panose="02040503050406030204" pitchFamily="18" charset="0"/>
                <a:ea typeface="Cambria Math" panose="02040503050406030204" pitchFamily="18" charset="0"/>
              </a:rPr>
              <a:t>Alexeevna</a:t>
            </a:r>
            <a:endParaRPr lang="ro-RO" sz="2400" dirty="0">
              <a:latin typeface="Cambria Math" panose="02040503050406030204" pitchFamily="18" charset="0"/>
              <a:ea typeface="Cambria Math" panose="02040503050406030204" pitchFamily="18" charset="0"/>
            </a:endParaRPr>
          </a:p>
          <a:p>
            <a:r>
              <a:rPr lang="ro-RO" sz="2400" dirty="0">
                <a:latin typeface="Cambria Math" panose="02040503050406030204" pitchFamily="18" charset="0"/>
                <a:ea typeface="Cambria Math" panose="02040503050406030204" pitchFamily="18" charset="0"/>
              </a:rPr>
              <a:t>      a Rusiei</a:t>
            </a:r>
            <a:endParaRPr lang="ro-RO" sz="2400" dirty="0"/>
          </a:p>
        </p:txBody>
      </p:sp>
    </p:spTree>
    <p:extLst>
      <p:ext uri="{BB962C8B-B14F-4D97-AF65-F5344CB8AC3E}">
        <p14:creationId xmlns:p14="http://schemas.microsoft.com/office/powerpoint/2010/main" val="169325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05E14710-B20D-424F-9465-E0427970E3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3" name="Freeform: Shape 12">
              <a:extLst>
                <a:ext uri="{FF2B5EF4-FFF2-40B4-BE49-F238E27FC236}">
                  <a16:creationId xmlns:a16="http://schemas.microsoft.com/office/drawing/2014/main" id="{2857F0CF-E215-4235-B086-916830B96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5E06EA72-1DD7-4343-9768-D1089D183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26465186-B0EF-4443-AA37-CD37F259E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235EA6BD-3484-4D72-8838-3DA175770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62088E30-E17C-40A3-876F-C79A7BDFE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A3A6DD2-FE8F-4861-81EA-E1A5BB6B5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9E9FFAA5-21C1-4B65-9DA9-24DFCC45C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4FECE28E-7EEC-4B45-B573-BCAE111FC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lu 1">
            <a:extLst>
              <a:ext uri="{FF2B5EF4-FFF2-40B4-BE49-F238E27FC236}">
                <a16:creationId xmlns:a16="http://schemas.microsoft.com/office/drawing/2014/main" id="{51ED8FD2-F127-9A91-46B0-5C08A023E2D9}"/>
              </a:ext>
            </a:extLst>
          </p:cNvPr>
          <p:cNvSpPr>
            <a:spLocks noGrp="1"/>
          </p:cNvSpPr>
          <p:nvPr>
            <p:ph type="title"/>
          </p:nvPr>
        </p:nvSpPr>
        <p:spPr>
          <a:xfrm>
            <a:off x="1198181" y="559813"/>
            <a:ext cx="9988166" cy="1664573"/>
          </a:xfrm>
        </p:spPr>
        <p:txBody>
          <a:bodyPr>
            <a:normAutofit/>
          </a:bodyPr>
          <a:lstStyle/>
          <a:p>
            <a:pPr algn="ctr"/>
            <a:r>
              <a:rPr lang="ro-RO" b="1" i="1" dirty="0">
                <a:effectLst>
                  <a:outerShdw blurRad="38100" dist="38100" dir="2700000" algn="tl">
                    <a:srgbClr val="000000">
                      <a:alpha val="43137"/>
                    </a:srgbClr>
                  </a:outerShdw>
                </a:effectLst>
              </a:rPr>
              <a:t>Războiul cu turcii</a:t>
            </a:r>
          </a:p>
        </p:txBody>
      </p:sp>
      <p:grpSp>
        <p:nvGrpSpPr>
          <p:cNvPr id="22" name="Bottom Right">
            <a:extLst>
              <a:ext uri="{FF2B5EF4-FFF2-40B4-BE49-F238E27FC236}">
                <a16:creationId xmlns:a16="http://schemas.microsoft.com/office/drawing/2014/main" id="{33E292A1-440C-41B6-AECE-499683C5C2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3" name="Freeform: Shape 22">
              <a:extLst>
                <a:ext uri="{FF2B5EF4-FFF2-40B4-BE49-F238E27FC236}">
                  <a16:creationId xmlns:a16="http://schemas.microsoft.com/office/drawing/2014/main" id="{336D22F2-5BE5-4299-B3C4-06B3823F9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aphic 157">
              <a:extLst>
                <a:ext uri="{FF2B5EF4-FFF2-40B4-BE49-F238E27FC236}">
                  <a16:creationId xmlns:a16="http://schemas.microsoft.com/office/drawing/2014/main" id="{D126EE8D-7318-40DC-AE0F-120FD040C8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CBE7795C-A860-4C9B-BC23-1FBEDEBE5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569E8A3-064F-490D-A574-DE37DCF5D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1F5D334B-EA10-488A-ACEF-359FC7313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71E9F15-20FF-466A-8976-CB9AEDC36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3F6396EF-4FA3-4C64-A4AB-AAFD68045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7498B4E-B548-4846-A943-8C077647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5E991F3-4EDE-4EF1-A611-12F3BCB02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62FCF0CC-5B63-496D-B9A8-AF0233757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stituent conținut 2">
            <a:extLst>
              <a:ext uri="{FF2B5EF4-FFF2-40B4-BE49-F238E27FC236}">
                <a16:creationId xmlns:a16="http://schemas.microsoft.com/office/drawing/2014/main" id="{61F6E6FF-F0F2-FC5E-DB8C-57CE191C8ED4}"/>
              </a:ext>
            </a:extLst>
          </p:cNvPr>
          <p:cNvSpPr>
            <a:spLocks noGrp="1"/>
          </p:cNvSpPr>
          <p:nvPr>
            <p:ph idx="1"/>
          </p:nvPr>
        </p:nvSpPr>
        <p:spPr>
          <a:xfrm>
            <a:off x="1185754" y="2384474"/>
            <a:ext cx="9987523" cy="3728613"/>
          </a:xfrm>
        </p:spPr>
        <p:txBody>
          <a:bodyPr>
            <a:normAutofit/>
          </a:bodyPr>
          <a:lstStyle/>
          <a:p>
            <a:r>
              <a:rPr lang="ro-RO" sz="1800" dirty="0">
                <a:latin typeface="Cambria Math" panose="02040503050406030204" pitchFamily="18" charset="0"/>
                <a:ea typeface="Cambria Math" panose="02040503050406030204" pitchFamily="18" charset="0"/>
              </a:rPr>
              <a:t>La </a:t>
            </a:r>
            <a:r>
              <a:rPr lang="ro-RO" sz="1800" dirty="0">
                <a:latin typeface="Cambria Math" panose="02040503050406030204" pitchFamily="18" charset="0"/>
                <a:ea typeface="Cambria Math" panose="02040503050406030204" pitchFamily="18" charset="0"/>
                <a:hlinkClick r:id="rId2" tooltip="20 ianuarie">
                  <a:extLst>
                    <a:ext uri="{A12FA001-AC4F-418D-AE19-62706E023703}">
                      <ahyp:hlinkClr xmlns:ahyp="http://schemas.microsoft.com/office/drawing/2018/hyperlinkcolor" val="tx"/>
                    </a:ext>
                  </a:extLst>
                </a:hlinkClick>
              </a:rPr>
              <a:t>20 ianuarie</a:t>
            </a:r>
            <a:r>
              <a:rPr lang="ro-RO" sz="1800" dirty="0">
                <a:latin typeface="Cambria Math" panose="02040503050406030204" pitchFamily="18" charset="0"/>
                <a:ea typeface="Cambria Math" panose="02040503050406030204" pitchFamily="18" charset="0"/>
              </a:rPr>
              <a:t> </a:t>
            </a:r>
            <a:r>
              <a:rPr lang="ro-RO" sz="1800" dirty="0">
                <a:latin typeface="Cambria Math" panose="02040503050406030204" pitchFamily="18" charset="0"/>
                <a:ea typeface="Cambria Math" panose="02040503050406030204" pitchFamily="18" charset="0"/>
                <a:hlinkClick r:id="rId3" tooltip="1695">
                  <a:extLst>
                    <a:ext uri="{A12FA001-AC4F-418D-AE19-62706E023703}">
                      <ahyp:hlinkClr xmlns:ahyp="http://schemas.microsoft.com/office/drawing/2018/hyperlinkcolor" val="tx"/>
                    </a:ext>
                  </a:extLst>
                </a:hlinkClick>
              </a:rPr>
              <a:t>1695</a:t>
            </a:r>
            <a:r>
              <a:rPr lang="ro-RO" sz="1800" dirty="0">
                <a:latin typeface="Cambria Math" panose="02040503050406030204" pitchFamily="18" charset="0"/>
                <a:ea typeface="Cambria Math" panose="02040503050406030204" pitchFamily="18" charset="0"/>
              </a:rPr>
              <a:t>, în toiul iernii, dă porunca de mobilizare la luptă împotriva </a:t>
            </a:r>
            <a:r>
              <a:rPr lang="ro-RO" sz="1800" dirty="0">
                <a:latin typeface="Cambria Math" panose="02040503050406030204" pitchFamily="18" charset="0"/>
                <a:ea typeface="Cambria Math" panose="02040503050406030204" pitchFamily="18" charset="0"/>
                <a:hlinkClick r:id="rId4" tooltip="Imperiul Otoman">
                  <a:extLst>
                    <a:ext uri="{A12FA001-AC4F-418D-AE19-62706E023703}">
                      <ahyp:hlinkClr xmlns:ahyp="http://schemas.microsoft.com/office/drawing/2018/hyperlinkcolor" val="tx"/>
                    </a:ext>
                  </a:extLst>
                </a:hlinkClick>
              </a:rPr>
              <a:t>Turciei</a:t>
            </a:r>
            <a:r>
              <a:rPr lang="ro-RO" sz="1800" dirty="0">
                <a:latin typeface="Cambria Math" panose="02040503050406030204" pitchFamily="18" charset="0"/>
                <a:ea typeface="Cambria Math" panose="02040503050406030204" pitchFamily="18" charset="0"/>
              </a:rPr>
              <a:t> cu intenția de a cuceri </a:t>
            </a:r>
            <a:r>
              <a:rPr lang="ro-RO" sz="1800" dirty="0">
                <a:latin typeface="Cambria Math" panose="02040503050406030204" pitchFamily="18" charset="0"/>
                <a:ea typeface="Cambria Math" panose="02040503050406030204" pitchFamily="18" charset="0"/>
                <a:hlinkClick r:id="rId5" tooltip="Marea Azov">
                  <a:extLst>
                    <a:ext uri="{A12FA001-AC4F-418D-AE19-62706E023703}">
                      <ahyp:hlinkClr xmlns:ahyp="http://schemas.microsoft.com/office/drawing/2018/hyperlinkcolor" val="tx"/>
                    </a:ext>
                  </a:extLst>
                </a:hlinkClick>
              </a:rPr>
              <a:t>Marea Azov</a:t>
            </a:r>
            <a:r>
              <a:rPr lang="ro-RO" sz="1800" dirty="0">
                <a:latin typeface="Cambria Math" panose="02040503050406030204" pitchFamily="18" charset="0"/>
                <a:ea typeface="Cambria Math" panose="02040503050406030204" pitchFamily="18" charset="0"/>
              </a:rPr>
              <a:t>. În plin război, la 29 ianuarie 1696 primește vestea că fratele său vitreg, șubredul Ivan, a murit subit la </a:t>
            </a:r>
            <a:r>
              <a:rPr lang="ro-RO" sz="1800" dirty="0">
                <a:latin typeface="Cambria Math" panose="02040503050406030204" pitchFamily="18" charset="0"/>
                <a:ea typeface="Cambria Math" panose="02040503050406030204" pitchFamily="18" charset="0"/>
                <a:hlinkClick r:id="rId6" tooltip="Moscova">
                  <a:extLst>
                    <a:ext uri="{A12FA001-AC4F-418D-AE19-62706E023703}">
                      <ahyp:hlinkClr xmlns:ahyp="http://schemas.microsoft.com/office/drawing/2018/hyperlinkcolor" val="tx"/>
                    </a:ext>
                  </a:extLst>
                </a:hlinkClick>
              </a:rPr>
              <a:t>Moscova</a:t>
            </a:r>
            <a:r>
              <a:rPr lang="ro-RO" sz="1800" dirty="0">
                <a:latin typeface="Cambria Math" panose="02040503050406030204" pitchFamily="18" charset="0"/>
                <a:ea typeface="Cambria Math" panose="02040503050406030204" pitchFamily="18" charset="0"/>
              </a:rPr>
              <a:t>. Realizează repede că Rusia are nevoie urgentă de o flotă. O creează și prima bătălie navală ia sfârșit în avantajul rușilor. După ce împrăștie navele turcești ancorate în dreptul </a:t>
            </a:r>
            <a:r>
              <a:rPr lang="ro-RO" sz="1800" dirty="0" err="1">
                <a:latin typeface="Cambria Math" panose="02040503050406030204" pitchFamily="18" charset="0"/>
                <a:ea typeface="Cambria Math" panose="02040503050406030204" pitchFamily="18" charset="0"/>
              </a:rPr>
              <a:t>Azovului</a:t>
            </a:r>
            <a:r>
              <a:rPr lang="ro-RO" sz="1800" dirty="0">
                <a:latin typeface="Cambria Math" panose="02040503050406030204" pitchFamily="18" charset="0"/>
                <a:ea typeface="Cambria Math" panose="02040503050406030204" pitchFamily="18" charset="0"/>
              </a:rPr>
              <a:t>, flota țarului blochează estuarul spre a împiedica aprovizionarea. Ofițerii și inginerii austrieci calculează cu atâta precizie unghiul de tragere al tunurilor încât turcii sunt în pericol. Pe 18 iulie 1696 cetatea </a:t>
            </a:r>
            <a:r>
              <a:rPr lang="ro-RO" sz="1800" dirty="0" err="1">
                <a:latin typeface="Cambria Math" panose="02040503050406030204" pitchFamily="18" charset="0"/>
                <a:ea typeface="Cambria Math" panose="02040503050406030204" pitchFamily="18" charset="0"/>
              </a:rPr>
              <a:t>Azovului</a:t>
            </a:r>
            <a:r>
              <a:rPr lang="ro-RO" sz="1800" dirty="0">
                <a:latin typeface="Cambria Math" panose="02040503050406030204" pitchFamily="18" charset="0"/>
                <a:ea typeface="Cambria Math" panose="02040503050406030204" pitchFamily="18" charset="0"/>
              </a:rPr>
              <a:t> se predă. Țarul trimite 50 de bărbați ruși de neam în străinătate, pe cheltuiala lor, să deprindă arta navigației. Își dorește ca Rusia să devină statul cel mai puternic din Europa. De altfel, se arată gata să plece el însuși, într-o "Mare Ambasadă", prin țările apusene, ca să afle cum au progresat științele și să capete sprijin militar ori diplomatic împotriva dușmanilor dintotdeauna ai Rusiei</a:t>
            </a:r>
            <a:r>
              <a:rPr lang="ro-RO" sz="1800" b="0" i="0" dirty="0">
                <a:effectLst/>
                <a:latin typeface="Cambria Math" panose="02040503050406030204" pitchFamily="18" charset="0"/>
                <a:ea typeface="Cambria Math" panose="02040503050406030204" pitchFamily="18" charset="0"/>
              </a:rPr>
              <a:t>.</a:t>
            </a:r>
            <a:endParaRPr lang="ro-RO" sz="1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2056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u 1">
            <a:extLst>
              <a:ext uri="{FF2B5EF4-FFF2-40B4-BE49-F238E27FC236}">
                <a16:creationId xmlns:a16="http://schemas.microsoft.com/office/drawing/2014/main" id="{E512A2C7-7601-5AA1-B500-20F4E492BA70}"/>
              </a:ext>
            </a:extLst>
          </p:cNvPr>
          <p:cNvSpPr>
            <a:spLocks noGrp="1"/>
          </p:cNvSpPr>
          <p:nvPr>
            <p:ph type="title"/>
          </p:nvPr>
        </p:nvSpPr>
        <p:spPr>
          <a:xfrm>
            <a:off x="1222307" y="130374"/>
            <a:ext cx="4987809" cy="1664573"/>
          </a:xfrm>
        </p:spPr>
        <p:txBody>
          <a:bodyPr>
            <a:normAutofit/>
          </a:bodyPr>
          <a:lstStyle/>
          <a:p>
            <a:r>
              <a:rPr lang="ro-RO" i="1" dirty="0">
                <a:effectLst>
                  <a:outerShdw blurRad="38100" dist="38100" dir="2700000" algn="tl">
                    <a:srgbClr val="000000">
                      <a:alpha val="43137"/>
                    </a:srgbClr>
                  </a:outerShdw>
                </a:effectLst>
              </a:rPr>
              <a:t>Marea Ambasadă</a:t>
            </a:r>
          </a:p>
        </p:txBody>
      </p:sp>
      <p:sp>
        <p:nvSpPr>
          <p:cNvPr id="3" name="Substituent conținut 2">
            <a:extLst>
              <a:ext uri="{FF2B5EF4-FFF2-40B4-BE49-F238E27FC236}">
                <a16:creationId xmlns:a16="http://schemas.microsoft.com/office/drawing/2014/main" id="{5C2BCF76-50B3-DD32-5EE2-52FA7A338DB3}"/>
              </a:ext>
            </a:extLst>
          </p:cNvPr>
          <p:cNvSpPr>
            <a:spLocks noGrp="1"/>
          </p:cNvSpPr>
          <p:nvPr>
            <p:ph idx="1"/>
          </p:nvPr>
        </p:nvSpPr>
        <p:spPr>
          <a:xfrm>
            <a:off x="923996" y="1910080"/>
            <a:ext cx="4987488" cy="4947920"/>
          </a:xfrm>
        </p:spPr>
        <p:txBody>
          <a:bodyPr>
            <a:noAutofit/>
          </a:bodyPr>
          <a:lstStyle/>
          <a:p>
            <a:pPr>
              <a:lnSpc>
                <a:spcPct val="100000"/>
              </a:lnSpc>
            </a:pPr>
            <a:r>
              <a:rPr lang="ro-RO" sz="1400" b="0" i="0" dirty="0">
                <a:effectLst/>
                <a:latin typeface="Cambria Math" panose="02040503050406030204" pitchFamily="18" charset="0"/>
                <a:ea typeface="Cambria Math" panose="02040503050406030204" pitchFamily="18" charset="0"/>
              </a:rPr>
              <a:t>Petru știe că înaintea lui, un singur prinț rus a cutezat să treacă dincolo de granițele țării sale: marele duce al Kievului, </a:t>
            </a:r>
            <a:r>
              <a:rPr lang="ro-RO" sz="1400" b="0" i="0" dirty="0" err="1">
                <a:effectLst/>
                <a:latin typeface="Cambria Math" panose="02040503050406030204" pitchFamily="18" charset="0"/>
                <a:ea typeface="Cambria Math" panose="02040503050406030204" pitchFamily="18" charset="0"/>
              </a:rPr>
              <a:t>Iziaslav</a:t>
            </a:r>
            <a:r>
              <a:rPr lang="ro-RO" sz="1400" b="0" i="0" dirty="0">
                <a:effectLst/>
                <a:latin typeface="Cambria Math" panose="02040503050406030204" pitchFamily="18" charset="0"/>
                <a:ea typeface="Cambria Math" panose="02040503050406030204" pitchFamily="18" charset="0"/>
              </a:rPr>
              <a:t>, care s-a dus în </a:t>
            </a:r>
            <a:r>
              <a:rPr lang="ro-RO" sz="1400" b="0" i="0" u="none" strike="noStrike" dirty="0">
                <a:effectLst/>
                <a:latin typeface="Cambria Math" panose="02040503050406030204" pitchFamily="18" charset="0"/>
                <a:ea typeface="Cambria Math" panose="02040503050406030204" pitchFamily="18" charset="0"/>
                <a:hlinkClick r:id="rId2" tooltip="1075">
                  <a:extLst>
                    <a:ext uri="{A12FA001-AC4F-418D-AE19-62706E023703}">
                      <ahyp:hlinkClr xmlns:ahyp="http://schemas.microsoft.com/office/drawing/2018/hyperlinkcolor" val="tx"/>
                    </a:ext>
                  </a:extLst>
                </a:hlinkClick>
              </a:rPr>
              <a:t>1075</a:t>
            </a:r>
            <a:r>
              <a:rPr lang="ro-RO" sz="1400" b="0" i="0" dirty="0">
                <a:effectLst/>
                <a:latin typeface="Cambria Math" panose="02040503050406030204" pitchFamily="18" charset="0"/>
                <a:ea typeface="Cambria Math" panose="02040503050406030204" pitchFamily="18" charset="0"/>
              </a:rPr>
              <a:t> la </a:t>
            </a:r>
            <a:r>
              <a:rPr lang="ro-RO" sz="1400" b="0" i="0" dirty="0" err="1">
                <a:effectLst/>
                <a:latin typeface="Cambria Math" panose="02040503050406030204" pitchFamily="18" charset="0"/>
                <a:ea typeface="Cambria Math" panose="02040503050406030204" pitchFamily="18" charset="0"/>
              </a:rPr>
              <a:t>Mayence</a:t>
            </a:r>
            <a:r>
              <a:rPr lang="ro-RO" sz="1400" b="0" i="0" dirty="0">
                <a:effectLst/>
                <a:latin typeface="Cambria Math" panose="02040503050406030204" pitchFamily="18" charset="0"/>
                <a:ea typeface="Cambria Math" panose="02040503050406030204" pitchFamily="18" charset="0"/>
              </a:rPr>
              <a:t>, ca oaspete al regelui </a:t>
            </a:r>
            <a:r>
              <a:rPr lang="ro-RO" sz="1400" b="0" i="0" u="none" strike="noStrike" dirty="0">
                <a:effectLst/>
                <a:latin typeface="Cambria Math" panose="02040503050406030204" pitchFamily="18" charset="0"/>
                <a:ea typeface="Cambria Math" panose="02040503050406030204" pitchFamily="18" charset="0"/>
                <a:hlinkClick r:id="rId3" tooltip="Henric al IV-lea, Împărat Roman">
                  <a:extLst>
                    <a:ext uri="{A12FA001-AC4F-418D-AE19-62706E023703}">
                      <ahyp:hlinkClr xmlns:ahyp="http://schemas.microsoft.com/office/drawing/2018/hyperlinkcolor" val="tx"/>
                    </a:ext>
                  </a:extLst>
                </a:hlinkClick>
              </a:rPr>
              <a:t>Henric al IV-lea</a:t>
            </a:r>
            <a:r>
              <a:rPr lang="ro-RO" sz="1400" b="0" i="0" dirty="0">
                <a:effectLst/>
                <a:latin typeface="Cambria Math" panose="02040503050406030204" pitchFamily="18" charset="0"/>
                <a:ea typeface="Cambria Math" panose="02040503050406030204" pitchFamily="18" charset="0"/>
              </a:rPr>
              <a:t>. Pentru un rus trecerea granițelor înseamnă trădare. Cu toate dojenile duioase ale boierimii și ale clerului, Petru nu se lasă. Marea Ambasadă va merge la </a:t>
            </a:r>
            <a:r>
              <a:rPr lang="ro-RO" sz="1400" b="0" i="0" u="none" strike="noStrike" dirty="0">
                <a:effectLst/>
                <a:latin typeface="Cambria Math" panose="02040503050406030204" pitchFamily="18" charset="0"/>
                <a:ea typeface="Cambria Math" panose="02040503050406030204" pitchFamily="18" charset="0"/>
                <a:hlinkClick r:id="rId4" tooltip="Amsterdam">
                  <a:extLst>
                    <a:ext uri="{A12FA001-AC4F-418D-AE19-62706E023703}">
                      <ahyp:hlinkClr xmlns:ahyp="http://schemas.microsoft.com/office/drawing/2018/hyperlinkcolor" val="tx"/>
                    </a:ext>
                  </a:extLst>
                </a:hlinkClick>
              </a:rPr>
              <a:t>Amsterdam</a:t>
            </a:r>
            <a:r>
              <a:rPr lang="ro-RO" sz="1400" b="0" i="0" dirty="0">
                <a:effectLst/>
                <a:latin typeface="Cambria Math" panose="02040503050406030204" pitchFamily="18" charset="0"/>
                <a:ea typeface="Cambria Math" panose="02040503050406030204" pitchFamily="18" charset="0"/>
              </a:rPr>
              <a:t>, </a:t>
            </a:r>
            <a:r>
              <a:rPr lang="ro-RO" sz="1400" b="0" i="0" u="none" strike="noStrike" dirty="0">
                <a:effectLst/>
                <a:latin typeface="Cambria Math" panose="02040503050406030204" pitchFamily="18" charset="0"/>
                <a:ea typeface="Cambria Math" panose="02040503050406030204" pitchFamily="18" charset="0"/>
                <a:hlinkClick r:id="rId5" tooltip="Berlin">
                  <a:extLst>
                    <a:ext uri="{A12FA001-AC4F-418D-AE19-62706E023703}">
                      <ahyp:hlinkClr xmlns:ahyp="http://schemas.microsoft.com/office/drawing/2018/hyperlinkcolor" val="tx"/>
                    </a:ext>
                  </a:extLst>
                </a:hlinkClick>
              </a:rPr>
              <a:t>Berlin</a:t>
            </a:r>
            <a:r>
              <a:rPr lang="ro-RO" sz="1400" b="0" i="0" dirty="0">
                <a:effectLst/>
                <a:latin typeface="Cambria Math" panose="02040503050406030204" pitchFamily="18" charset="0"/>
                <a:ea typeface="Cambria Math" panose="02040503050406030204" pitchFamily="18" charset="0"/>
              </a:rPr>
              <a:t>, </a:t>
            </a:r>
            <a:r>
              <a:rPr lang="ro-RO" sz="1400" b="0" i="0" u="none" strike="noStrike" dirty="0">
                <a:effectLst/>
                <a:latin typeface="Cambria Math" panose="02040503050406030204" pitchFamily="18" charset="0"/>
                <a:ea typeface="Cambria Math" panose="02040503050406030204" pitchFamily="18" charset="0"/>
                <a:hlinkClick r:id="rId6" tooltip="Viena">
                  <a:extLst>
                    <a:ext uri="{A12FA001-AC4F-418D-AE19-62706E023703}">
                      <ahyp:hlinkClr xmlns:ahyp="http://schemas.microsoft.com/office/drawing/2018/hyperlinkcolor" val="tx"/>
                    </a:ext>
                  </a:extLst>
                </a:hlinkClick>
              </a:rPr>
              <a:t>Viena</a:t>
            </a:r>
            <a:r>
              <a:rPr lang="ro-RO" sz="1400" b="0" i="0" dirty="0">
                <a:effectLst/>
                <a:latin typeface="Cambria Math" panose="02040503050406030204" pitchFamily="18" charset="0"/>
                <a:ea typeface="Cambria Math" panose="02040503050406030204" pitchFamily="18" charset="0"/>
              </a:rPr>
              <a:t>, </a:t>
            </a:r>
            <a:r>
              <a:rPr lang="ro-RO" sz="1400" b="0" i="0" u="none" strike="noStrike" dirty="0">
                <a:effectLst/>
                <a:latin typeface="Cambria Math" panose="02040503050406030204" pitchFamily="18" charset="0"/>
                <a:ea typeface="Cambria Math" panose="02040503050406030204" pitchFamily="18" charset="0"/>
                <a:hlinkClick r:id="rId7" tooltip="Roma">
                  <a:extLst>
                    <a:ext uri="{A12FA001-AC4F-418D-AE19-62706E023703}">
                      <ahyp:hlinkClr xmlns:ahyp="http://schemas.microsoft.com/office/drawing/2018/hyperlinkcolor" val="tx"/>
                    </a:ext>
                  </a:extLst>
                </a:hlinkClick>
              </a:rPr>
              <a:t>Roma</a:t>
            </a:r>
            <a:r>
              <a:rPr lang="ro-RO" sz="1400" b="0" i="0" dirty="0">
                <a:effectLst/>
                <a:latin typeface="Cambria Math" panose="02040503050406030204" pitchFamily="18" charset="0"/>
                <a:ea typeface="Cambria Math" panose="02040503050406030204" pitchFamily="18" charset="0"/>
              </a:rPr>
              <a:t>, </a:t>
            </a:r>
            <a:r>
              <a:rPr lang="ro-RO" sz="1400" b="0" i="0" u="none" strike="noStrike" dirty="0">
                <a:effectLst/>
                <a:latin typeface="Cambria Math" panose="02040503050406030204" pitchFamily="18" charset="0"/>
                <a:ea typeface="Cambria Math" panose="02040503050406030204" pitchFamily="18" charset="0"/>
                <a:hlinkClick r:id="rId8" tooltip="Copenhaga">
                  <a:extLst>
                    <a:ext uri="{A12FA001-AC4F-418D-AE19-62706E023703}">
                      <ahyp:hlinkClr xmlns:ahyp="http://schemas.microsoft.com/office/drawing/2018/hyperlinkcolor" val="tx"/>
                    </a:ext>
                  </a:extLst>
                </a:hlinkClick>
              </a:rPr>
              <a:t>Copenhaga</a:t>
            </a:r>
            <a:r>
              <a:rPr lang="ro-RO" sz="1400" b="0" i="0" dirty="0">
                <a:effectLst/>
                <a:latin typeface="Cambria Math" panose="02040503050406030204" pitchFamily="18" charset="0"/>
                <a:ea typeface="Cambria Math" panose="02040503050406030204" pitchFamily="18" charset="0"/>
              </a:rPr>
              <a:t>, </a:t>
            </a:r>
            <a:r>
              <a:rPr lang="ro-RO" sz="1400" b="0" i="0" u="none" strike="noStrike" dirty="0">
                <a:effectLst/>
                <a:latin typeface="Cambria Math" panose="02040503050406030204" pitchFamily="18" charset="0"/>
                <a:ea typeface="Cambria Math" panose="02040503050406030204" pitchFamily="18" charset="0"/>
                <a:hlinkClick r:id="rId9" tooltip="Veneția">
                  <a:extLst>
                    <a:ext uri="{A12FA001-AC4F-418D-AE19-62706E023703}">
                      <ahyp:hlinkClr xmlns:ahyp="http://schemas.microsoft.com/office/drawing/2018/hyperlinkcolor" val="tx"/>
                    </a:ext>
                  </a:extLst>
                </a:hlinkClick>
              </a:rPr>
              <a:t>Veneția</a:t>
            </a:r>
            <a:r>
              <a:rPr lang="ro-RO" sz="1400" b="0" i="0" dirty="0">
                <a:effectLst/>
                <a:latin typeface="Cambria Math" panose="02040503050406030204" pitchFamily="18" charset="0"/>
                <a:ea typeface="Cambria Math" panose="02040503050406030204" pitchFamily="18" charset="0"/>
              </a:rPr>
              <a:t>, </a:t>
            </a:r>
            <a:r>
              <a:rPr lang="ro-RO" sz="1400" b="0" i="0" u="none" strike="noStrike" dirty="0">
                <a:effectLst/>
                <a:latin typeface="Cambria Math" panose="02040503050406030204" pitchFamily="18" charset="0"/>
                <a:ea typeface="Cambria Math" panose="02040503050406030204" pitchFamily="18" charset="0"/>
                <a:hlinkClick r:id="rId10" tooltip="Londra">
                  <a:extLst>
                    <a:ext uri="{A12FA001-AC4F-418D-AE19-62706E023703}">
                      <ahyp:hlinkClr xmlns:ahyp="http://schemas.microsoft.com/office/drawing/2018/hyperlinkcolor" val="tx"/>
                    </a:ext>
                  </a:extLst>
                </a:hlinkClick>
              </a:rPr>
              <a:t>Londra</a:t>
            </a:r>
            <a:r>
              <a:rPr lang="ro-RO" sz="1400" b="0" i="0" dirty="0">
                <a:effectLst/>
                <a:latin typeface="Cambria Math" panose="02040503050406030204" pitchFamily="18" charset="0"/>
                <a:ea typeface="Cambria Math" panose="02040503050406030204" pitchFamily="18" charset="0"/>
              </a:rPr>
              <a:t>, numai în </a:t>
            </a:r>
            <a:r>
              <a:rPr lang="ro-RO" sz="1400" b="0" i="0" u="none" strike="noStrike" dirty="0">
                <a:effectLst/>
                <a:latin typeface="Cambria Math" panose="02040503050406030204" pitchFamily="18" charset="0"/>
                <a:ea typeface="Cambria Math" panose="02040503050406030204" pitchFamily="18" charset="0"/>
                <a:hlinkClick r:id="rId11" tooltip="Franța">
                  <a:extLst>
                    <a:ext uri="{A12FA001-AC4F-418D-AE19-62706E023703}">
                      <ahyp:hlinkClr xmlns:ahyp="http://schemas.microsoft.com/office/drawing/2018/hyperlinkcolor" val="tx"/>
                    </a:ext>
                  </a:extLst>
                </a:hlinkClick>
              </a:rPr>
              <a:t>Franța</a:t>
            </a:r>
            <a:r>
              <a:rPr lang="ro-RO" sz="1400" b="0" i="0" dirty="0">
                <a:effectLst/>
                <a:latin typeface="Cambria Math" panose="02040503050406030204" pitchFamily="18" charset="0"/>
                <a:ea typeface="Cambria Math" panose="02040503050406030204" pitchFamily="18" charset="0"/>
              </a:rPr>
              <a:t> nu, de vreme ce </a:t>
            </a:r>
            <a:r>
              <a:rPr lang="ro-RO" sz="1400" b="0" i="0" u="none" strike="noStrike" dirty="0">
                <a:effectLst/>
                <a:latin typeface="Cambria Math" panose="02040503050406030204" pitchFamily="18" charset="0"/>
                <a:ea typeface="Cambria Math" panose="02040503050406030204" pitchFamily="18" charset="0"/>
                <a:hlinkClick r:id="rId12" tooltip="Ludovic XIV al Franței">
                  <a:extLst>
                    <a:ext uri="{A12FA001-AC4F-418D-AE19-62706E023703}">
                      <ahyp:hlinkClr xmlns:ahyp="http://schemas.microsoft.com/office/drawing/2018/hyperlinkcolor" val="tx"/>
                    </a:ext>
                  </a:extLst>
                </a:hlinkClick>
              </a:rPr>
              <a:t>Ludovic al XIV-lea</a:t>
            </a:r>
            <a:r>
              <a:rPr lang="ro-RO" sz="1400" b="0" i="0" dirty="0">
                <a:effectLst/>
                <a:latin typeface="Cambria Math" panose="02040503050406030204" pitchFamily="18" charset="0"/>
                <a:ea typeface="Cambria Math" panose="02040503050406030204" pitchFamily="18" charset="0"/>
              </a:rPr>
              <a:t> îi sprijină pe turci.</a:t>
            </a:r>
          </a:p>
          <a:p>
            <a:pPr>
              <a:lnSpc>
                <a:spcPct val="100000"/>
              </a:lnSpc>
            </a:pPr>
            <a:r>
              <a:rPr lang="ro-RO" sz="1400" b="0" i="0" dirty="0">
                <a:effectLst/>
                <a:latin typeface="Cambria Math" panose="02040503050406030204" pitchFamily="18" charset="0"/>
                <a:ea typeface="Cambria Math" panose="02040503050406030204" pitchFamily="18" charset="0"/>
              </a:rPr>
              <a:t>Marea Ambasadă, alcătuită din 250 de persoane, părăsește </a:t>
            </a:r>
            <a:r>
              <a:rPr lang="ro-RO" sz="1400" b="0" i="0" u="none" strike="noStrike" dirty="0">
                <a:effectLst/>
                <a:latin typeface="Cambria Math" panose="02040503050406030204" pitchFamily="18" charset="0"/>
                <a:ea typeface="Cambria Math" panose="02040503050406030204" pitchFamily="18" charset="0"/>
                <a:hlinkClick r:id="rId13" tooltip="Moscova">
                  <a:extLst>
                    <a:ext uri="{A12FA001-AC4F-418D-AE19-62706E023703}">
                      <ahyp:hlinkClr xmlns:ahyp="http://schemas.microsoft.com/office/drawing/2018/hyperlinkcolor" val="tx"/>
                    </a:ext>
                  </a:extLst>
                </a:hlinkClick>
              </a:rPr>
              <a:t>Moscova</a:t>
            </a:r>
            <a:r>
              <a:rPr lang="ro-RO" sz="1400" b="0" i="0" dirty="0">
                <a:effectLst/>
                <a:latin typeface="Cambria Math" panose="02040503050406030204" pitchFamily="18" charset="0"/>
                <a:ea typeface="Cambria Math" panose="02040503050406030204" pitchFamily="18" charset="0"/>
              </a:rPr>
              <a:t> la </a:t>
            </a:r>
            <a:r>
              <a:rPr lang="ro-RO" sz="1400" b="0" i="0" u="none" strike="noStrike" dirty="0">
                <a:effectLst/>
                <a:latin typeface="Cambria Math" panose="02040503050406030204" pitchFamily="18" charset="0"/>
                <a:ea typeface="Cambria Math" panose="02040503050406030204" pitchFamily="18" charset="0"/>
                <a:hlinkClick r:id="rId14" tooltip="10 martie">
                  <a:extLst>
                    <a:ext uri="{A12FA001-AC4F-418D-AE19-62706E023703}">
                      <ahyp:hlinkClr xmlns:ahyp="http://schemas.microsoft.com/office/drawing/2018/hyperlinkcolor" val="tx"/>
                    </a:ext>
                  </a:extLst>
                </a:hlinkClick>
              </a:rPr>
              <a:t>10 martie</a:t>
            </a:r>
            <a:r>
              <a:rPr lang="ro-RO" sz="1400" b="0" i="0" dirty="0">
                <a:effectLst/>
                <a:latin typeface="Cambria Math" panose="02040503050406030204" pitchFamily="18" charset="0"/>
                <a:ea typeface="Cambria Math" panose="02040503050406030204" pitchFamily="18" charset="0"/>
              </a:rPr>
              <a:t> </a:t>
            </a:r>
            <a:r>
              <a:rPr lang="ro-RO" sz="1400" b="0" i="0" u="none" strike="noStrike" dirty="0">
                <a:effectLst/>
                <a:latin typeface="Cambria Math" panose="02040503050406030204" pitchFamily="18" charset="0"/>
                <a:ea typeface="Cambria Math" panose="02040503050406030204" pitchFamily="18" charset="0"/>
                <a:hlinkClick r:id="rId15" tooltip="1697">
                  <a:extLst>
                    <a:ext uri="{A12FA001-AC4F-418D-AE19-62706E023703}">
                      <ahyp:hlinkClr xmlns:ahyp="http://schemas.microsoft.com/office/drawing/2018/hyperlinkcolor" val="tx"/>
                    </a:ext>
                  </a:extLst>
                </a:hlinkClick>
              </a:rPr>
              <a:t>1697</a:t>
            </a:r>
            <a:r>
              <a:rPr lang="ro-RO" sz="1400" b="0" i="0" dirty="0">
                <a:effectLst/>
                <a:latin typeface="Cambria Math" panose="02040503050406030204" pitchFamily="18" charset="0"/>
                <a:ea typeface="Cambria Math" panose="02040503050406030204" pitchFamily="18" charset="0"/>
              </a:rPr>
              <a:t> cu țarul Petru I călătorind incognito sub numele de Piotr Mihailov. Unul dintre scopurile principale ale Marii Ambasade este dobândirea unor cunoștințe avansate de tehnică și tehnologie. În Olanda, Petru s-a îndreptat spre </a:t>
            </a:r>
            <a:r>
              <a:rPr lang="ro-RO" sz="1400" b="0" i="0" dirty="0" err="1">
                <a:effectLst/>
                <a:latin typeface="Cambria Math" panose="02040503050406030204" pitchFamily="18" charset="0"/>
                <a:ea typeface="Cambria Math" panose="02040503050406030204" pitchFamily="18" charset="0"/>
              </a:rPr>
              <a:t>Zaandam</a:t>
            </a:r>
            <a:r>
              <a:rPr lang="ro-RO" sz="1400" b="0" i="0" dirty="0">
                <a:effectLst/>
                <a:latin typeface="Cambria Math" panose="02040503050406030204" pitchFamily="18" charset="0"/>
                <a:ea typeface="Cambria Math" panose="02040503050406030204" pitchFamily="18" charset="0"/>
              </a:rPr>
              <a:t>, un centru de construcții navale al cărui renume îl știa. La Amsterdam a căpătat și mai multe cunoștințe în domeniul construcțiilor navale și a vizitat numeroase ateliere și fabrici, câștigând experiență în fabricarea ceasurilor, gravura în cupru și participând la disecții anatomice.</a:t>
            </a:r>
          </a:p>
          <a:p>
            <a:pPr marL="0" indent="0">
              <a:lnSpc>
                <a:spcPct val="100000"/>
              </a:lnSpc>
              <a:buNone/>
            </a:pPr>
            <a:r>
              <a:rPr lang="ro-RO" sz="1400" dirty="0">
                <a:latin typeface="Cambria Math" panose="02040503050406030204" pitchFamily="18" charset="0"/>
                <a:ea typeface="Cambria Math" panose="02040503050406030204" pitchFamily="18" charset="0"/>
              </a:rPr>
              <a:t>   </a:t>
            </a:r>
          </a:p>
        </p:txBody>
      </p:sp>
      <p:pic>
        <p:nvPicPr>
          <p:cNvPr id="5" name="Imagine 4" descr="O imagine care conține persoană, interior">
            <a:extLst>
              <a:ext uri="{FF2B5EF4-FFF2-40B4-BE49-F238E27FC236}">
                <a16:creationId xmlns:a16="http://schemas.microsoft.com/office/drawing/2014/main" id="{8E6F6EA3-ED5B-0123-9FD9-3751E0E0E1E3}"/>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4"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7524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u 1">
            <a:extLst>
              <a:ext uri="{FF2B5EF4-FFF2-40B4-BE49-F238E27FC236}">
                <a16:creationId xmlns:a16="http://schemas.microsoft.com/office/drawing/2014/main" id="{376E70AF-4AC4-8A36-93C4-2A1E8F644971}"/>
              </a:ext>
            </a:extLst>
          </p:cNvPr>
          <p:cNvSpPr>
            <a:spLocks noGrp="1"/>
          </p:cNvSpPr>
          <p:nvPr>
            <p:ph idx="1"/>
          </p:nvPr>
        </p:nvSpPr>
        <p:spPr>
          <a:xfrm>
            <a:off x="102235" y="376238"/>
            <a:ext cx="11795125" cy="6481762"/>
          </a:xfrm>
        </p:spPr>
        <p:txBody>
          <a:bodyPr>
            <a:normAutofit/>
          </a:bodyPr>
          <a:lstStyle/>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Dornic să afle tot, aleargă în dreapta și-n stânga, oprește de nenumărate ori trăsura pentru că vrea să măsoare un pod, să cerceteze o moară de vânt sau să stea de vorbă cu oamenii de la joagăr, cutreieră șantiere, îi întâmpină pe pescuitorii de balene care se întorc din </a:t>
            </a:r>
            <a:r>
              <a:rPr lang="ro-RO" sz="1800" b="0" i="0" u="none" strike="noStrike" dirty="0">
                <a:solidFill>
                  <a:schemeClr val="tx1"/>
                </a:solidFill>
                <a:effectLst/>
                <a:latin typeface="Cambria Math" panose="02040503050406030204" pitchFamily="18" charset="0"/>
                <a:ea typeface="Cambria Math" panose="02040503050406030204" pitchFamily="18" charset="0"/>
                <a:hlinkClick r:id="rId2" tooltip="Groenlanda">
                  <a:extLst>
                    <a:ext uri="{A12FA001-AC4F-418D-AE19-62706E023703}">
                      <ahyp:hlinkClr xmlns:ahyp="http://schemas.microsoft.com/office/drawing/2018/hyperlinkcolor" val="tx"/>
                    </a:ext>
                  </a:extLst>
                </a:hlinkClick>
              </a:rPr>
              <a:t>Groenlanda</a:t>
            </a:r>
            <a:r>
              <a:rPr lang="ro-RO" sz="1800" b="0" i="0" dirty="0">
                <a:solidFill>
                  <a:schemeClr val="tx1"/>
                </a:solidFill>
                <a:effectLst/>
                <a:latin typeface="Cambria Math" panose="02040503050406030204" pitchFamily="18" charset="0"/>
                <a:ea typeface="Cambria Math" panose="02040503050406030204" pitchFamily="18" charset="0"/>
              </a:rPr>
              <a:t>, se apucă să cerceteze practica tipografică, urmează cursurile de anatomie ale profesorului </a:t>
            </a:r>
            <a:r>
              <a:rPr lang="ro-RO" sz="1800" b="0" i="0" dirty="0" err="1">
                <a:solidFill>
                  <a:schemeClr val="tx1"/>
                </a:solidFill>
                <a:effectLst/>
                <a:latin typeface="Cambria Math" panose="02040503050406030204" pitchFamily="18" charset="0"/>
                <a:ea typeface="Cambria Math" panose="02040503050406030204" pitchFamily="18" charset="0"/>
              </a:rPr>
              <a:t>Ruysch</a:t>
            </a:r>
            <a:r>
              <a:rPr lang="ro-RO" sz="1800" b="0" i="0" dirty="0">
                <a:solidFill>
                  <a:schemeClr val="tx1"/>
                </a:solidFill>
                <a:effectLst/>
                <a:latin typeface="Cambria Math" panose="02040503050406030204" pitchFamily="18" charset="0"/>
                <a:ea typeface="Cambria Math" panose="02040503050406030204" pitchFamily="18" charset="0"/>
              </a:rPr>
              <a:t>. Deși nu este prea priceput, ia parte la intervenții chirurgicale și-și cumpără o trusă de chirurg de care nu se va mai despărți.</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Petru vrea să fie o enciclopedie vie și să le împărtășească și compatrioților săi ceea ce a învățat. Pentru ei și pentru el, a venit să culeagă tot ce se poate din știința occidentală. La </a:t>
            </a:r>
            <a:r>
              <a:rPr lang="ro-RO" sz="1800" b="0" i="0" u="none" strike="noStrike" dirty="0">
                <a:solidFill>
                  <a:schemeClr val="tx1"/>
                </a:solidFill>
                <a:effectLst/>
                <a:latin typeface="Cambria Math" panose="02040503050406030204" pitchFamily="18" charset="0"/>
                <a:ea typeface="Cambria Math" panose="02040503050406030204" pitchFamily="18" charset="0"/>
                <a:hlinkClick r:id="rId3" tooltip="Londra">
                  <a:extLst>
                    <a:ext uri="{A12FA001-AC4F-418D-AE19-62706E023703}">
                      <ahyp:hlinkClr xmlns:ahyp="http://schemas.microsoft.com/office/drawing/2018/hyperlinkcolor" val="tx"/>
                    </a:ext>
                  </a:extLst>
                </a:hlinkClick>
              </a:rPr>
              <a:t>Londra</a:t>
            </a:r>
            <a:r>
              <a:rPr lang="ro-RO" sz="1800" b="0" i="0" dirty="0">
                <a:solidFill>
                  <a:schemeClr val="tx1"/>
                </a:solidFill>
                <a:effectLst/>
                <a:latin typeface="Cambria Math" panose="02040503050406030204" pitchFamily="18" charset="0"/>
                <a:ea typeface="Cambria Math" panose="02040503050406030204" pitchFamily="18" charset="0"/>
              </a:rPr>
              <a:t>, intrigat de sistemul parlamentar englez, asistă, în mare taină, la o ședință a Camerei Lorzilor. Vizitează Observatorul Regale de la Greenwich și Arsenalul </a:t>
            </a:r>
            <a:r>
              <a:rPr lang="ro-RO" sz="1800" b="0" i="0" dirty="0" err="1">
                <a:solidFill>
                  <a:schemeClr val="tx1"/>
                </a:solidFill>
                <a:effectLst/>
                <a:latin typeface="Cambria Math" panose="02040503050406030204" pitchFamily="18" charset="0"/>
                <a:ea typeface="Cambria Math" panose="02040503050406030204" pitchFamily="18" charset="0"/>
              </a:rPr>
              <a:t>Woolwich</a:t>
            </a:r>
            <a:r>
              <a:rPr lang="ro-RO" sz="1800" b="0" i="0" dirty="0">
                <a:solidFill>
                  <a:schemeClr val="tx1"/>
                </a:solidFill>
                <a:effectLst/>
                <a:latin typeface="Cambria Math" panose="02040503050406030204" pitchFamily="18" charset="0"/>
                <a:ea typeface="Cambria Math" panose="02040503050406030204" pitchFamily="18" charset="0"/>
              </a:rPr>
              <a:t>. Regele Angliei </a:t>
            </a:r>
            <a:r>
              <a:rPr lang="ro-RO" sz="1800" b="0" i="0" u="none" strike="noStrike" dirty="0">
                <a:solidFill>
                  <a:schemeClr val="tx1"/>
                </a:solidFill>
                <a:effectLst/>
                <a:latin typeface="Cambria Math" panose="02040503050406030204" pitchFamily="18" charset="0"/>
                <a:ea typeface="Cambria Math" panose="02040503050406030204" pitchFamily="18" charset="0"/>
                <a:hlinkClick r:id="rId4" tooltip="William al III-lea al Angliei">
                  <a:extLst>
                    <a:ext uri="{A12FA001-AC4F-418D-AE19-62706E023703}">
                      <ahyp:hlinkClr xmlns:ahyp="http://schemas.microsoft.com/office/drawing/2018/hyperlinkcolor" val="tx"/>
                    </a:ext>
                  </a:extLst>
                </a:hlinkClick>
              </a:rPr>
              <a:t>William al III-lea</a:t>
            </a:r>
            <a:r>
              <a:rPr lang="ro-RO" sz="1800" b="0" i="0" dirty="0">
                <a:solidFill>
                  <a:schemeClr val="tx1"/>
                </a:solidFill>
                <a:effectLst/>
                <a:latin typeface="Cambria Math" panose="02040503050406030204" pitchFamily="18" charset="0"/>
                <a:ea typeface="Cambria Math" panose="02040503050406030204" pitchFamily="18" charset="0"/>
              </a:rPr>
              <a:t> îi dăruiește oaspetelui său un </a:t>
            </a:r>
            <a:r>
              <a:rPr lang="ro-RO" sz="1800" b="0" i="0" dirty="0" err="1">
                <a:solidFill>
                  <a:schemeClr val="tx1"/>
                </a:solidFill>
                <a:effectLst/>
                <a:latin typeface="Cambria Math" panose="02040503050406030204" pitchFamily="18" charset="0"/>
                <a:ea typeface="Cambria Math" panose="02040503050406030204" pitchFamily="18" charset="0"/>
              </a:rPr>
              <a:t>yaht</a:t>
            </a:r>
            <a:r>
              <a:rPr lang="ro-RO" sz="1800" b="0" i="0" dirty="0">
                <a:solidFill>
                  <a:schemeClr val="tx1"/>
                </a:solidFill>
                <a:effectLst/>
                <a:latin typeface="Cambria Math" panose="02040503050406030204" pitchFamily="18" charset="0"/>
                <a:ea typeface="Cambria Math" panose="02040503050406030204" pitchFamily="18" charset="0"/>
              </a:rPr>
              <a:t>, </a:t>
            </a:r>
            <a:r>
              <a:rPr lang="ro-RO" sz="1800" b="0" i="1" dirty="0">
                <a:solidFill>
                  <a:schemeClr val="tx1"/>
                </a:solidFill>
                <a:effectLst/>
                <a:latin typeface="Cambria Math" panose="02040503050406030204" pitchFamily="18" charset="0"/>
                <a:ea typeface="Cambria Math" panose="02040503050406030204" pitchFamily="18" charset="0"/>
              </a:rPr>
              <a:t>The Royal Transport</a:t>
            </a:r>
            <a:r>
              <a:rPr lang="ro-RO" sz="1800" b="0" i="0" dirty="0">
                <a:solidFill>
                  <a:schemeClr val="tx1"/>
                </a:solidFill>
                <a:effectLst/>
                <a:latin typeface="Cambria Math" panose="02040503050406030204" pitchFamily="18" charset="0"/>
                <a:ea typeface="Cambria Math" panose="02040503050406030204" pitchFamily="18" charset="0"/>
              </a:rPr>
              <a:t>.</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Petru e nevoit să recunoască că roadele diplomatice ale călătoriei sale de 18 luni sunt</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mai degrabă negative. Nu reușește să-l convingă pe </a:t>
            </a:r>
            <a:r>
              <a:rPr lang="ro-RO" sz="1800" b="0" i="0" u="none" strike="noStrike" dirty="0">
                <a:solidFill>
                  <a:schemeClr val="tx1"/>
                </a:solidFill>
                <a:effectLst/>
                <a:latin typeface="Cambria Math" panose="02040503050406030204" pitchFamily="18" charset="0"/>
                <a:ea typeface="Cambria Math" panose="02040503050406030204" pitchFamily="18" charset="0"/>
                <a:hlinkClick r:id="rId5" tooltip="Leopold I, Împărat Roman">
                  <a:extLst>
                    <a:ext uri="{A12FA001-AC4F-418D-AE19-62706E023703}">
                      <ahyp:hlinkClr xmlns:ahyp="http://schemas.microsoft.com/office/drawing/2018/hyperlinkcolor" val="tx"/>
                    </a:ext>
                  </a:extLst>
                </a:hlinkClick>
              </a:rPr>
              <a:t>Leopold I, Împărat Roman</a:t>
            </a:r>
            <a:r>
              <a:rPr lang="ro-RO" sz="1800" b="0" i="0" dirty="0">
                <a:solidFill>
                  <a:schemeClr val="tx1"/>
                </a:solidFill>
                <a:effectLst/>
                <a:latin typeface="Cambria Math" panose="02040503050406030204" pitchFamily="18" charset="0"/>
                <a:ea typeface="Cambria Math" panose="02040503050406030204" pitchFamily="18" charset="0"/>
              </a:rPr>
              <a:t> </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să reia lupta împotriva Turciei.</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Se întoarce în </a:t>
            </a:r>
            <a:r>
              <a:rPr lang="ro-RO" sz="1800" b="0" i="0" u="none" strike="noStrike" dirty="0">
                <a:solidFill>
                  <a:schemeClr val="tx1"/>
                </a:solidFill>
                <a:effectLst/>
                <a:latin typeface="Cambria Math" panose="02040503050406030204" pitchFamily="18" charset="0"/>
                <a:ea typeface="Cambria Math" panose="02040503050406030204" pitchFamily="18" charset="0"/>
                <a:hlinkClick r:id="rId6" tooltip="Rusia">
                  <a:extLst>
                    <a:ext uri="{A12FA001-AC4F-418D-AE19-62706E023703}">
                      <ahyp:hlinkClr xmlns:ahyp="http://schemas.microsoft.com/office/drawing/2018/hyperlinkcolor" val="tx"/>
                    </a:ext>
                  </a:extLst>
                </a:hlinkClick>
              </a:rPr>
              <a:t>Rusia</a:t>
            </a:r>
            <a:r>
              <a:rPr lang="ro-RO" sz="1800" b="0" i="0" dirty="0">
                <a:solidFill>
                  <a:schemeClr val="tx1"/>
                </a:solidFill>
                <a:effectLst/>
                <a:latin typeface="Cambria Math" panose="02040503050406030204" pitchFamily="18" charset="0"/>
                <a:ea typeface="Cambria Math" panose="02040503050406030204" pitchFamily="18" charset="0"/>
              </a:rPr>
              <a:t> de urgență după ce primește  un mesaj: s-au răsculat </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din nou </a:t>
            </a:r>
            <a:r>
              <a:rPr lang="ro-RO" sz="1800" b="0" i="0" u="none" strike="noStrike" dirty="0">
                <a:solidFill>
                  <a:schemeClr val="tx1"/>
                </a:solidFill>
                <a:effectLst/>
                <a:latin typeface="Cambria Math" panose="02040503050406030204" pitchFamily="18" charset="0"/>
                <a:ea typeface="Cambria Math" panose="02040503050406030204" pitchFamily="18" charset="0"/>
                <a:hlinkClick r:id="rId7" tooltip="Streliți">
                  <a:extLst>
                    <a:ext uri="{A12FA001-AC4F-418D-AE19-62706E023703}">
                      <ahyp:hlinkClr xmlns:ahyp="http://schemas.microsoft.com/office/drawing/2018/hyperlinkcolor" val="tx"/>
                    </a:ext>
                  </a:extLst>
                </a:hlinkClick>
              </a:rPr>
              <a:t>streliții</a:t>
            </a:r>
            <a:r>
              <a:rPr lang="ro-RO" sz="1800" b="0" i="0" dirty="0">
                <a:solidFill>
                  <a:schemeClr val="tx1"/>
                </a:solidFill>
                <a:effectLst/>
                <a:latin typeface="Cambria Math" panose="02040503050406030204" pitchFamily="18" charset="0"/>
                <a:ea typeface="Cambria Math" panose="02040503050406030204" pitchFamily="18" charset="0"/>
              </a:rPr>
              <a:t>. Petru s-a întors din Marea Ambasadă cu 260 de cufere pline </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cu arme, instrumente științifice și matematice, unelte și un crocodil împăiat. </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A recrutat un număr mare de experți tehnici și militari  care aveau să </a:t>
            </a:r>
          </a:p>
          <a:p>
            <a:pPr marL="0" indent="0" algn="l">
              <a:buNone/>
            </a:pPr>
            <a:r>
              <a:rPr lang="ro-RO" sz="1800" b="0" i="0" dirty="0">
                <a:solidFill>
                  <a:schemeClr val="tx1"/>
                </a:solidFill>
                <a:effectLst/>
                <a:latin typeface="Cambria Math" panose="02040503050406030204" pitchFamily="18" charset="0"/>
                <a:ea typeface="Cambria Math" panose="02040503050406030204" pitchFamily="18" charset="0"/>
              </a:rPr>
              <a:t>împărtășească rușilor cunoștințele lor.</a:t>
            </a:r>
          </a:p>
          <a:p>
            <a:pPr algn="l"/>
            <a:endParaRPr lang="ro-RO" sz="1800" b="0" i="0" dirty="0">
              <a:solidFill>
                <a:schemeClr val="tx1"/>
              </a:solidFill>
              <a:effectLst/>
              <a:latin typeface="Cambria Math" panose="02040503050406030204" pitchFamily="18" charset="0"/>
              <a:ea typeface="Cambria Math" panose="02040503050406030204" pitchFamily="18" charset="0"/>
            </a:endParaRPr>
          </a:p>
        </p:txBody>
      </p:sp>
      <p:pic>
        <p:nvPicPr>
          <p:cNvPr id="11" name="Imagine 10" descr="O imagine care conține text, postură&#10;&#10;Descriere generată automat">
            <a:extLst>
              <a:ext uri="{FF2B5EF4-FFF2-40B4-BE49-F238E27FC236}">
                <a16:creationId xmlns:a16="http://schemas.microsoft.com/office/drawing/2014/main" id="{85C612F9-0A0D-3CA0-1432-5BDE3D186E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3520" y="3617119"/>
            <a:ext cx="3779520" cy="2740278"/>
          </a:xfrm>
          <a:prstGeom prst="rect">
            <a:avLst/>
          </a:prstGeom>
        </p:spPr>
      </p:pic>
    </p:spTree>
    <p:extLst>
      <p:ext uri="{BB962C8B-B14F-4D97-AF65-F5344CB8AC3E}">
        <p14:creationId xmlns:p14="http://schemas.microsoft.com/office/powerpoint/2010/main" val="392212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415B4F3-DFFD-72EA-7ADE-2752B1461B55}"/>
              </a:ext>
            </a:extLst>
          </p:cNvPr>
          <p:cNvSpPr>
            <a:spLocks noGrp="1"/>
          </p:cNvSpPr>
          <p:nvPr>
            <p:ph type="title"/>
          </p:nvPr>
        </p:nvSpPr>
        <p:spPr/>
        <p:txBody>
          <a:bodyPr/>
          <a:lstStyle/>
          <a:p>
            <a:r>
              <a:rPr lang="ro-RO" b="1" i="1" dirty="0">
                <a:effectLst>
                  <a:outerShdw blurRad="38100" dist="38100" dir="2700000" algn="tl">
                    <a:srgbClr val="000000">
                      <a:alpha val="43137"/>
                    </a:srgbClr>
                  </a:outerShdw>
                </a:effectLst>
              </a:rPr>
              <a:t>Reforme</a:t>
            </a:r>
          </a:p>
        </p:txBody>
      </p:sp>
      <p:sp>
        <p:nvSpPr>
          <p:cNvPr id="3" name="Substituent conținut 2">
            <a:extLst>
              <a:ext uri="{FF2B5EF4-FFF2-40B4-BE49-F238E27FC236}">
                <a16:creationId xmlns:a16="http://schemas.microsoft.com/office/drawing/2014/main" id="{2E629A99-7603-A858-8BF8-10C73BE8CF88}"/>
              </a:ext>
            </a:extLst>
          </p:cNvPr>
          <p:cNvSpPr>
            <a:spLocks noGrp="1"/>
          </p:cNvSpPr>
          <p:nvPr>
            <p:ph idx="1"/>
          </p:nvPr>
        </p:nvSpPr>
        <p:spPr/>
        <p:txBody>
          <a:bodyPr>
            <a:normAutofit fontScale="92500" lnSpcReduction="20000"/>
          </a:bodyPr>
          <a:lstStyle/>
          <a:p>
            <a:pPr marL="0" indent="0">
              <a:buNone/>
            </a:pPr>
            <a:r>
              <a:rPr lang="ro-RO" dirty="0">
                <a:latin typeface="Cambria Math" panose="02040503050406030204" pitchFamily="18" charset="0"/>
                <a:ea typeface="Cambria Math" panose="02040503050406030204" pitchFamily="18" charset="0"/>
              </a:rPr>
              <a:t>Întors acasă omoară streliții, taie bărbile boierilor săi, își trimite soția să se retragă într-o mânăstire, dă un ucaz prin care interzice tuturor bărbaților să-și lase barbă în afară de slujitorii Bisericii. Cei care vor dori să-și păstreze barba vor fi nevoiți să plătească un bir. După ce s-a războit cu bărbile, Petru începe bătălia cu veșmintele. Dacă Rusia vrea să meargă repede înainte, nu trebuie să rămână îmbrăcată în vechiturile de pe vremea lui Boris Godunov. Un ucaz dat la 4 ianuarie 1700 hotărăște ca "boierii, oamenii de la curte, funcționarii vor purta îmbrăcăminte ungurească, cu caftanul de deasupra până sub genunchi, iar cel  dedesubt mai scurt". Cei care nu se supun ucazului plătesc amendă. Unii mormăie că veșmintele astea nu sunt bune pentru clima aspră a Rusiei.</a:t>
            </a:r>
          </a:p>
        </p:txBody>
      </p:sp>
    </p:spTree>
    <p:extLst>
      <p:ext uri="{BB962C8B-B14F-4D97-AF65-F5344CB8AC3E}">
        <p14:creationId xmlns:p14="http://schemas.microsoft.com/office/powerpoint/2010/main" val="219425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u 1">
            <a:extLst>
              <a:ext uri="{FF2B5EF4-FFF2-40B4-BE49-F238E27FC236}">
                <a16:creationId xmlns:a16="http://schemas.microsoft.com/office/drawing/2014/main" id="{0099822E-E1F2-B6BF-F031-F7D6DE14EF65}"/>
              </a:ext>
            </a:extLst>
          </p:cNvPr>
          <p:cNvSpPr>
            <a:spLocks noGrp="1"/>
          </p:cNvSpPr>
          <p:nvPr>
            <p:ph type="title"/>
          </p:nvPr>
        </p:nvSpPr>
        <p:spPr>
          <a:xfrm>
            <a:off x="743284" y="519174"/>
            <a:ext cx="5442707" cy="1609006"/>
          </a:xfrm>
        </p:spPr>
        <p:txBody>
          <a:bodyPr>
            <a:normAutofit/>
          </a:bodyPr>
          <a:lstStyle/>
          <a:p>
            <a:r>
              <a:rPr lang="ro-RO" b="1" i="1" dirty="0">
                <a:effectLst>
                  <a:outerShdw blurRad="38100" dist="38100" dir="2700000" algn="tl">
                    <a:srgbClr val="000000">
                      <a:alpha val="43137"/>
                    </a:srgbClr>
                  </a:outerShdw>
                </a:effectLst>
              </a:rPr>
              <a:t>Marele Război de                   Nord</a:t>
            </a:r>
          </a:p>
        </p:txBody>
      </p:sp>
      <p:sp>
        <p:nvSpPr>
          <p:cNvPr id="3" name="Substituent conținut 2">
            <a:extLst>
              <a:ext uri="{FF2B5EF4-FFF2-40B4-BE49-F238E27FC236}">
                <a16:creationId xmlns:a16="http://schemas.microsoft.com/office/drawing/2014/main" id="{93E88753-7261-A7F5-5E4E-5E130A722669}"/>
              </a:ext>
            </a:extLst>
          </p:cNvPr>
          <p:cNvSpPr>
            <a:spLocks noGrp="1"/>
          </p:cNvSpPr>
          <p:nvPr>
            <p:ph idx="1"/>
          </p:nvPr>
        </p:nvSpPr>
        <p:spPr>
          <a:xfrm>
            <a:off x="132079" y="2217826"/>
            <a:ext cx="6355279" cy="4655352"/>
          </a:xfrm>
        </p:spPr>
        <p:txBody>
          <a:bodyPr>
            <a:normAutofit/>
          </a:bodyPr>
          <a:lstStyle/>
          <a:p>
            <a:pPr marL="0" indent="0">
              <a:lnSpc>
                <a:spcPct val="100000"/>
              </a:lnSpc>
              <a:buNone/>
            </a:pPr>
            <a:r>
              <a:rPr lang="ro-RO" sz="1300" dirty="0"/>
              <a:t>  </a:t>
            </a:r>
            <a:r>
              <a:rPr lang="ro-RO" sz="1400" dirty="0">
                <a:latin typeface="Cambria Math" panose="02040503050406030204" pitchFamily="18" charset="0"/>
                <a:ea typeface="Cambria Math" panose="02040503050406030204" pitchFamily="18" charset="0"/>
              </a:rPr>
              <a:t>Danemarca, Polonia și Rusia formează o coaliție împotriva suedezilor (are loc Marele Război al Nordului). Carol al XII-lea al Suediei, de numai 18 ani, ajunge cu flota în dreptul capitalei Copenhaga, debarcă în forță și obligă orașul să capituleze. Lovită în plin, Danemarca se retrage din coaliție. La rândul său, regele August al II-lea al Poloniei, după ce cucerește </a:t>
            </a:r>
            <a:r>
              <a:rPr lang="ro-RO" sz="1400" dirty="0" err="1">
                <a:latin typeface="Cambria Math" panose="02040503050406030204" pitchFamily="18" charset="0"/>
                <a:ea typeface="Cambria Math" panose="02040503050406030204" pitchFamily="18" charset="0"/>
              </a:rPr>
              <a:t>Dunamunde</a:t>
            </a:r>
            <a:r>
              <a:rPr lang="ro-RO" sz="1400" dirty="0">
                <a:latin typeface="Cambria Math" panose="02040503050406030204" pitchFamily="18" charset="0"/>
                <a:ea typeface="Cambria Math" panose="02040503050406030204" pitchFamily="18" charset="0"/>
              </a:rPr>
              <a:t>, este învins la porțile Rigăi. Petru I ajunge la </a:t>
            </a:r>
            <a:r>
              <a:rPr lang="ro-RO" sz="1400" dirty="0" err="1">
                <a:latin typeface="Cambria Math" panose="02040503050406030204" pitchFamily="18" charset="0"/>
                <a:ea typeface="Cambria Math" panose="02040503050406030204" pitchFamily="18" charset="0"/>
              </a:rPr>
              <a:t>Narva</a:t>
            </a:r>
            <a:r>
              <a:rPr lang="ro-RO" sz="1400" dirty="0">
                <a:latin typeface="Cambria Math" panose="02040503050406030204" pitchFamily="18" charset="0"/>
                <a:ea typeface="Cambria Math" panose="02040503050406030204" pitchFamily="18" charset="0"/>
              </a:rPr>
              <a:t>, oraș suedez controlat în trecut de Rusia, la 23 septembrie 1700 și constată că asediul începe prost; rușii sunt înfrânți de suedezi.</a:t>
            </a:r>
          </a:p>
          <a:p>
            <a:pPr marL="0" indent="0">
              <a:lnSpc>
                <a:spcPct val="100000"/>
              </a:lnSpc>
              <a:buNone/>
            </a:pPr>
            <a:r>
              <a:rPr lang="ro-RO" sz="1400" dirty="0">
                <a:latin typeface="Cambria Math" panose="02040503050406030204" pitchFamily="18" charset="0"/>
                <a:ea typeface="Cambria Math" panose="02040503050406030204" pitchFamily="18" charset="0"/>
              </a:rPr>
              <a:t>  Întors în Rusia, Petru se dezmeticește. La porunca sa, toată Rusia se pune pe treabă. Se întăresc orașele, se reface armata, se construiesc tunuri, corăbii și reface coaliția cu Polonia și cu Danemarca. În 1701, prima victorie a rușilor la </a:t>
            </a:r>
            <a:r>
              <a:rPr lang="ro-RO" sz="1400" dirty="0" err="1">
                <a:latin typeface="Cambria Math" panose="02040503050406030204" pitchFamily="18" charset="0"/>
                <a:ea typeface="Cambria Math" panose="02040503050406030204" pitchFamily="18" charset="0"/>
              </a:rPr>
              <a:t>Seremetiev</a:t>
            </a:r>
            <a:r>
              <a:rPr lang="ro-RO" sz="1400" dirty="0">
                <a:latin typeface="Cambria Math" panose="02040503050406030204" pitchFamily="18" charset="0"/>
                <a:ea typeface="Cambria Math" panose="02040503050406030204" pitchFamily="18" charset="0"/>
              </a:rPr>
              <a:t> asupra suedezilor este primită cu mare bucurie. În 1702, rușii obțin noi victorii în timp ce Carol al XII al Suediei îi învinge pe saxoni și polonezi și intră în Cracovia.  </a:t>
            </a:r>
          </a:p>
          <a:p>
            <a:pPr marL="0" indent="0">
              <a:lnSpc>
                <a:spcPct val="100000"/>
              </a:lnSpc>
              <a:buNone/>
            </a:pPr>
            <a:r>
              <a:rPr lang="ro-RO" sz="1400" b="0" i="0" dirty="0">
                <a:solidFill>
                  <a:schemeClr val="tx1"/>
                </a:solidFill>
                <a:effectLst/>
                <a:latin typeface="Cambria Math" panose="02040503050406030204" pitchFamily="18" charset="0"/>
                <a:ea typeface="Cambria Math" panose="02040503050406030204" pitchFamily="18" charset="0"/>
              </a:rPr>
              <a:t>În </a:t>
            </a:r>
            <a:r>
              <a:rPr lang="ro-RO" sz="1400" b="0" i="0" u="none" strike="noStrike" dirty="0">
                <a:solidFill>
                  <a:schemeClr val="tx1"/>
                </a:solidFill>
                <a:effectLst/>
                <a:latin typeface="Cambria Math" panose="02040503050406030204" pitchFamily="18" charset="0"/>
                <a:ea typeface="Cambria Math" panose="02040503050406030204" pitchFamily="18" charset="0"/>
                <a:hlinkClick r:id="rId2" tooltip="1708">
                  <a:extLst>
                    <a:ext uri="{A12FA001-AC4F-418D-AE19-62706E023703}">
                      <ahyp:hlinkClr xmlns:ahyp="http://schemas.microsoft.com/office/drawing/2018/hyperlinkcolor" val="tx"/>
                    </a:ext>
                  </a:extLst>
                </a:hlinkClick>
              </a:rPr>
              <a:t>1708</a:t>
            </a:r>
            <a:r>
              <a:rPr lang="ro-RO" sz="1400" b="0" i="0" dirty="0">
                <a:solidFill>
                  <a:schemeClr val="tx1"/>
                </a:solidFill>
                <a:effectLst/>
                <a:latin typeface="Cambria Math" panose="02040503050406030204" pitchFamily="18" charset="0"/>
                <a:ea typeface="Cambria Math" panose="02040503050406030204" pitchFamily="18" charset="0"/>
              </a:rPr>
              <a:t>, Carol al XII este înfrânt iar din armata cea numeroasă și vitează nu mai rămân decât 24.000 de oameni, în zdrențe și vlăguiți. În </a:t>
            </a:r>
            <a:r>
              <a:rPr lang="ro-RO" sz="1400" b="0" i="0" u="none" strike="noStrike" dirty="0">
                <a:solidFill>
                  <a:schemeClr val="tx1"/>
                </a:solidFill>
                <a:effectLst/>
                <a:latin typeface="Cambria Math" panose="02040503050406030204" pitchFamily="18" charset="0"/>
                <a:ea typeface="Cambria Math" panose="02040503050406030204" pitchFamily="18" charset="0"/>
                <a:hlinkClick r:id="rId3" tooltip="Iunie">
                  <a:extLst>
                    <a:ext uri="{A12FA001-AC4F-418D-AE19-62706E023703}">
                      <ahyp:hlinkClr xmlns:ahyp="http://schemas.microsoft.com/office/drawing/2018/hyperlinkcolor" val="tx"/>
                    </a:ext>
                  </a:extLst>
                </a:hlinkClick>
              </a:rPr>
              <a:t>iunie</a:t>
            </a:r>
            <a:r>
              <a:rPr lang="ro-RO" sz="1400" b="0" i="0" dirty="0">
                <a:solidFill>
                  <a:schemeClr val="tx1"/>
                </a:solidFill>
                <a:effectLst/>
                <a:latin typeface="Cambria Math" panose="02040503050406030204" pitchFamily="18" charset="0"/>
                <a:ea typeface="Cambria Math" panose="02040503050406030204" pitchFamily="18" charset="0"/>
              </a:rPr>
              <a:t> </a:t>
            </a:r>
            <a:r>
              <a:rPr lang="ro-RO" sz="1400" b="0" i="0" u="none" strike="noStrike" dirty="0">
                <a:solidFill>
                  <a:schemeClr val="tx1"/>
                </a:solidFill>
                <a:effectLst/>
                <a:latin typeface="Cambria Math" panose="02040503050406030204" pitchFamily="18" charset="0"/>
                <a:ea typeface="Cambria Math" panose="02040503050406030204" pitchFamily="18" charset="0"/>
                <a:hlinkClick r:id="rId4" tooltip="1709">
                  <a:extLst>
                    <a:ext uri="{A12FA001-AC4F-418D-AE19-62706E023703}">
                      <ahyp:hlinkClr xmlns:ahyp="http://schemas.microsoft.com/office/drawing/2018/hyperlinkcolor" val="tx"/>
                    </a:ext>
                  </a:extLst>
                </a:hlinkClick>
              </a:rPr>
              <a:t>1709</a:t>
            </a:r>
            <a:r>
              <a:rPr lang="ro-RO" sz="1400" b="0" i="0" dirty="0">
                <a:solidFill>
                  <a:schemeClr val="tx1"/>
                </a:solidFill>
                <a:effectLst/>
                <a:latin typeface="Cambria Math" panose="02040503050406030204" pitchFamily="18" charset="0"/>
                <a:ea typeface="Cambria Math" panose="02040503050406030204" pitchFamily="18" charset="0"/>
              </a:rPr>
              <a:t>, în </a:t>
            </a:r>
            <a:r>
              <a:rPr lang="ro-RO" sz="1400" b="0" i="0" u="none" strike="noStrike" dirty="0">
                <a:solidFill>
                  <a:schemeClr val="tx1"/>
                </a:solidFill>
                <a:effectLst/>
                <a:latin typeface="Cambria Math" panose="02040503050406030204" pitchFamily="18" charset="0"/>
                <a:ea typeface="Cambria Math" panose="02040503050406030204" pitchFamily="18" charset="0"/>
                <a:hlinkClick r:id="rId5" tooltip="Bătălia de la Poltava">
                  <a:extLst>
                    <a:ext uri="{A12FA001-AC4F-418D-AE19-62706E023703}">
                      <ahyp:hlinkClr xmlns:ahyp="http://schemas.microsoft.com/office/drawing/2018/hyperlinkcolor" val="tx"/>
                    </a:ext>
                  </a:extLst>
                </a:hlinkClick>
              </a:rPr>
              <a:t>Bătălia de la </a:t>
            </a:r>
            <a:r>
              <a:rPr lang="ro-RO" sz="1400" b="0" i="0" u="none" strike="noStrike" dirty="0" err="1">
                <a:solidFill>
                  <a:schemeClr val="tx1"/>
                </a:solidFill>
                <a:effectLst/>
                <a:latin typeface="Cambria Math" panose="02040503050406030204" pitchFamily="18" charset="0"/>
                <a:ea typeface="Cambria Math" panose="02040503050406030204" pitchFamily="18" charset="0"/>
                <a:hlinkClick r:id="rId5" tooltip="Bătălia de la Poltava">
                  <a:extLst>
                    <a:ext uri="{A12FA001-AC4F-418D-AE19-62706E023703}">
                      <ahyp:hlinkClr xmlns:ahyp="http://schemas.microsoft.com/office/drawing/2018/hyperlinkcolor" val="tx"/>
                    </a:ext>
                  </a:extLst>
                </a:hlinkClick>
              </a:rPr>
              <a:t>Poltava</a:t>
            </a:r>
            <a:r>
              <a:rPr lang="ro-RO" sz="1400" b="0" i="0" dirty="0">
                <a:solidFill>
                  <a:schemeClr val="tx1"/>
                </a:solidFill>
                <a:effectLst/>
                <a:latin typeface="Cambria Math" panose="02040503050406030204" pitchFamily="18" charset="0"/>
                <a:ea typeface="Cambria Math" panose="02040503050406030204" pitchFamily="18" charset="0"/>
              </a:rPr>
              <a:t>, Carol al XII-lea, rănit la piciorul stâng, asistă la atac purtat pe o targă, în timp ce Petru se află peste tot, aleargă, răcnește, împarte ordine, îmbărbătează pe unii si îi ocărăște pe alții. Cele 72 de tunuri rusești nimicesc liniile dușmanului. Carol fuge la </a:t>
            </a:r>
            <a:r>
              <a:rPr lang="ro-RO" sz="1400" b="0" i="0" u="none" strike="noStrike" dirty="0">
                <a:solidFill>
                  <a:schemeClr val="tx1"/>
                </a:solidFill>
                <a:effectLst/>
                <a:latin typeface="Cambria Math" panose="02040503050406030204" pitchFamily="18" charset="0"/>
                <a:ea typeface="Cambria Math" panose="02040503050406030204" pitchFamily="18" charset="0"/>
                <a:hlinkClick r:id="rId6" tooltip="Tighina">
                  <a:extLst>
                    <a:ext uri="{A12FA001-AC4F-418D-AE19-62706E023703}">
                      <ahyp:hlinkClr xmlns:ahyp="http://schemas.microsoft.com/office/drawing/2018/hyperlinkcolor" val="tx"/>
                    </a:ext>
                  </a:extLst>
                </a:hlinkClick>
              </a:rPr>
              <a:t>Tighina</a:t>
            </a:r>
            <a:r>
              <a:rPr lang="ro-RO" sz="1400" b="0" i="0" dirty="0">
                <a:solidFill>
                  <a:schemeClr val="tx1"/>
                </a:solidFill>
                <a:effectLst/>
                <a:latin typeface="Cambria Math" panose="02040503050406030204" pitchFamily="18" charset="0"/>
                <a:ea typeface="Cambria Math" panose="02040503050406030204" pitchFamily="18" charset="0"/>
              </a:rPr>
              <a:t> aflată sub ocupație otomană.</a:t>
            </a:r>
            <a:endParaRPr lang="ro-RO" sz="1400" dirty="0">
              <a:solidFill>
                <a:schemeClr val="tx1"/>
              </a:solidFill>
              <a:latin typeface="Cambria Math" panose="02040503050406030204" pitchFamily="18" charset="0"/>
              <a:ea typeface="Cambria Math" panose="02040503050406030204" pitchFamily="18" charset="0"/>
            </a:endParaRPr>
          </a:p>
        </p:txBody>
      </p:sp>
      <p:pic>
        <p:nvPicPr>
          <p:cNvPr id="5" name="Imagine 4" descr="O imagine care conține text, vechi, lăcaș de cult, piatră&#10;&#10;Descriere generată automat">
            <a:extLst>
              <a:ext uri="{FF2B5EF4-FFF2-40B4-BE49-F238E27FC236}">
                <a16:creationId xmlns:a16="http://schemas.microsoft.com/office/drawing/2014/main" id="{9C290DFC-F9AF-8AB3-4EC2-0676A2E755C5}"/>
              </a:ext>
            </a:extLst>
          </p:cNvPr>
          <p:cNvPicPr>
            <a:picLocks noChangeAspect="1"/>
          </p:cNvPicPr>
          <p:nvPr/>
        </p:nvPicPr>
        <p:blipFill rotWithShape="1">
          <a:blip r:embed="rId7">
            <a:extLst>
              <a:ext uri="{28A0092B-C50C-407E-A947-70E740481C1C}">
                <a14:useLocalDpi xmlns:a14="http://schemas.microsoft.com/office/drawing/2010/main" val="0"/>
              </a:ext>
            </a:extLst>
          </a:blip>
          <a:srcRect l="20004" r="1245"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4"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80169639"/>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0C4FB513E4754096EC61A693ADE77E" ma:contentTypeVersion="2" ma:contentTypeDescription="Create a new document." ma:contentTypeScope="" ma:versionID="7e1ddebe970a10934ae8a4e6da1c5d8b">
  <xsd:schema xmlns:xsd="http://www.w3.org/2001/XMLSchema" xmlns:xs="http://www.w3.org/2001/XMLSchema" xmlns:p="http://schemas.microsoft.com/office/2006/metadata/properties" xmlns:ns3="311c9978-b921-4de8-ac26-73c9cbf47552" targetNamespace="http://schemas.microsoft.com/office/2006/metadata/properties" ma:root="true" ma:fieldsID="f66d0a7fd3a889af07ee63db4d38d8d4" ns3:_="">
    <xsd:import namespace="311c9978-b921-4de8-ac26-73c9cbf4755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c9978-b921-4de8-ac26-73c9cbf47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5EAB11-5C44-4D1C-BD0F-76377A112C9D}">
  <ds:schemaRefs>
    <ds:schemaRef ds:uri="http://schemas.microsoft.com/sharepoint/v3/contenttype/forms"/>
  </ds:schemaRefs>
</ds:datastoreItem>
</file>

<file path=customXml/itemProps2.xml><?xml version="1.0" encoding="utf-8"?>
<ds:datastoreItem xmlns:ds="http://schemas.openxmlformats.org/officeDocument/2006/customXml" ds:itemID="{72869997-470E-4DA6-94D4-ABD81BB03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c9978-b921-4de8-ac26-73c9cbf47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881E9-8C64-4A01-A7B5-1D85E45E845A}">
  <ds:schemaRef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311c9978-b921-4de8-ac26-73c9cbf47552"/>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129</TotalTime>
  <Words>2253</Words>
  <Application>Microsoft Office PowerPoint</Application>
  <PresentationFormat>Ecran lat</PresentationFormat>
  <Paragraphs>58</Paragraphs>
  <Slides>13</Slides>
  <Notes>0</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13</vt:i4>
      </vt:variant>
    </vt:vector>
  </HeadingPairs>
  <TitlesOfParts>
    <vt:vector size="23" baseType="lpstr">
      <vt:lpstr>Arial</vt:lpstr>
      <vt:lpstr>Avenir Next LT Pro</vt:lpstr>
      <vt:lpstr>AvenirNext LT Pro Medium</vt:lpstr>
      <vt:lpstr>Baguet Script</vt:lpstr>
      <vt:lpstr>Cambria Math</vt:lpstr>
      <vt:lpstr>Linux Libertine</vt:lpstr>
      <vt:lpstr>Monotype Corsiva</vt:lpstr>
      <vt:lpstr>Posterama</vt:lpstr>
      <vt:lpstr>Segoe UI Semilight</vt:lpstr>
      <vt:lpstr>ExploreVTI</vt:lpstr>
      <vt:lpstr>Petru cel Mare</vt:lpstr>
      <vt:lpstr>Petru cel Mare (Petru I)  s-a născut la data de 30 mai 1672 și a fost fiul țarului Alexei Mihailovici și a celei de-a doua soții Natalia Kirilovna Narîșkina.                                       </vt:lpstr>
      <vt:lpstr>                                                                                                      </vt:lpstr>
      <vt:lpstr>            </vt:lpstr>
      <vt:lpstr>Războiul cu turcii</vt:lpstr>
      <vt:lpstr>Marea Ambasadă</vt:lpstr>
      <vt:lpstr>Prezentare PowerPoint</vt:lpstr>
      <vt:lpstr>Reforme</vt:lpstr>
      <vt:lpstr>Marele Război de                   Nord</vt:lpstr>
      <vt:lpstr>Războiul cu Imperiul Otoman și relația cu Dimitrie Cantemir</vt:lpstr>
      <vt:lpstr>Sankt Petersburg </vt:lpstr>
      <vt:lpstr>Prezentare PowerPoint</vt:lpstr>
      <vt:lpstr>Sfârșitul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Petru cel Mare</dc:title>
  <dc:creator>Maria Caramida</dc:creator>
  <cp:lastModifiedBy>Mirabela</cp:lastModifiedBy>
  <cp:revision>3</cp:revision>
  <dcterms:created xsi:type="dcterms:W3CDTF">2023-01-09T17:25:56Z</dcterms:created>
  <dcterms:modified xsi:type="dcterms:W3CDTF">2023-06-09T09:16:15Z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0x010100810C4FB513E4754096EC61A693ADE77E</vt:lpwstr>
  </property>
</Properties>
</file>