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384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zitiv titlu"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o-RO"/>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vertical și titlu"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o-RO"/>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u vertical și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o-RO"/>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u și conținut" type="obj">
  <p:cSld name="OBJECT">
    <p:spTree>
      <p:nvGrpSpPr>
        <p:cNvPr id="17" name="Shape 17"/>
        <p:cNvGrpSpPr/>
        <p:nvPr/>
      </p:nvGrpSpPr>
      <p:grpSpPr>
        <a:xfrm>
          <a:off x="0" y="0"/>
          <a:ext cx="0" cy="0"/>
          <a:chOff x="0" y="0"/>
          <a:chExt cx="0" cy="0"/>
        </a:xfrm>
      </p:grpSpPr>
      <p:sp>
        <p:nvSpPr>
          <p:cNvPr id="18" name="Google Shape;18;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o-RO"/>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ntet secțiune" type="secHead">
  <p:cSld name="SECTION_HEADER">
    <p:spTree>
      <p:nvGrpSpPr>
        <p:cNvPr id="23" name="Shape 23"/>
        <p:cNvGrpSpPr/>
        <p:nvPr/>
      </p:nvGrpSpPr>
      <p:grpSpPr>
        <a:xfrm>
          <a:off x="0" y="0"/>
          <a:ext cx="0" cy="0"/>
          <a:chOff x="0" y="0"/>
          <a:chExt cx="0" cy="0"/>
        </a:xfrm>
      </p:grpSpPr>
      <p:sp>
        <p:nvSpPr>
          <p:cNvPr id="24" name="Google Shape;24;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o-RO"/>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uă tipuri de conținut" type="twoObj">
  <p:cSld name="TWO_OBJECTS">
    <p:spTree>
      <p:nvGrpSpPr>
        <p:cNvPr id="29" name="Shape 29"/>
        <p:cNvGrpSpPr/>
        <p:nvPr/>
      </p:nvGrpSpPr>
      <p:grpSpPr>
        <a:xfrm>
          <a:off x="0" y="0"/>
          <a:ext cx="0" cy="0"/>
          <a:chOff x="0" y="0"/>
          <a:chExt cx="0" cy="0"/>
        </a:xfrm>
      </p:grpSpPr>
      <p:sp>
        <p:nvSpPr>
          <p:cNvPr id="30" name="Google Shape;30;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o-RO"/>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ție"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o-RO"/>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ar titlu" type="titleOnly">
  <p:cSld name="TITLE_ONLY">
    <p:spTree>
      <p:nvGrpSpPr>
        <p:cNvPr id="45" name="Shape 45"/>
        <p:cNvGrpSpPr/>
        <p:nvPr/>
      </p:nvGrpSpPr>
      <p:grpSpPr>
        <a:xfrm>
          <a:off x="0" y="0"/>
          <a:ext cx="0" cy="0"/>
          <a:chOff x="0" y="0"/>
          <a:chExt cx="0" cy="0"/>
        </a:xfrm>
      </p:grpSpPr>
      <p:sp>
        <p:nvSpPr>
          <p:cNvPr id="46" name="Google Shape;46;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o-RO"/>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ecompletat" type="blank">
  <p:cSld name="BLANK">
    <p:spTree>
      <p:nvGrpSpPr>
        <p:cNvPr id="50" name="Shape 50"/>
        <p:cNvGrpSpPr/>
        <p:nvPr/>
      </p:nvGrpSpPr>
      <p:grpSpPr>
        <a:xfrm>
          <a:off x="0" y="0"/>
          <a:ext cx="0" cy="0"/>
          <a:chOff x="0" y="0"/>
          <a:chExt cx="0" cy="0"/>
        </a:xfrm>
      </p:grpSpPr>
      <p:sp>
        <p:nvSpPr>
          <p:cNvPr id="51" name="Google Shape;51;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o-RO"/>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ținut cu legendă"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o-RO"/>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ine cu legendă"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p:nvPr>
            <p:ph idx="2" type="pic"/>
          </p:nvPr>
        </p:nvSpPr>
        <p:spPr>
          <a:xfrm>
            <a:off x="5183188" y="987425"/>
            <a:ext cx="6172200" cy="4873625"/>
          </a:xfrm>
          <a:prstGeom prst="rect">
            <a:avLst/>
          </a:prstGeom>
          <a:noFill/>
          <a:ln>
            <a:noFill/>
          </a:ln>
        </p:spPr>
      </p:sp>
      <p:sp>
        <p:nvSpPr>
          <p:cNvPr id="64" name="Google Shape;64;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o-RO"/>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ro-RO"/>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ro.wikipedia.org/wiki/Soare" TargetMode="External"/><Relationship Id="rId4" Type="http://schemas.openxmlformats.org/officeDocument/2006/relationships/hyperlink" Target="https://ro.wikipedia.org/wiki/Sistemul_solar" TargetMode="External"/><Relationship Id="rId9" Type="http://schemas.openxmlformats.org/officeDocument/2006/relationships/hyperlink" Target="https://ro.wikipedia.org/wiki/Unitate_astronomic%C4%83" TargetMode="External"/><Relationship Id="rId5" Type="http://schemas.openxmlformats.org/officeDocument/2006/relationships/hyperlink" Target="https://ro.wikipedia.org/wiki/Neptun_(zeu)" TargetMode="External"/><Relationship Id="rId6" Type="http://schemas.openxmlformats.org/officeDocument/2006/relationships/hyperlink" Target="https://ro.wikipedia.org/wiki/P%C4%83m%C3%A2nt" TargetMode="External"/><Relationship Id="rId7" Type="http://schemas.openxmlformats.org/officeDocument/2006/relationships/hyperlink" Target="https://ro.wikipedia.org/wiki/Uranus" TargetMode="External"/><Relationship Id="rId8" Type="http://schemas.openxmlformats.org/officeDocument/2006/relationships/hyperlink" Target="https://ro.wikipedia.org/wiki/Neptun" TargetMode="External"/><Relationship Id="rId31" Type="http://schemas.openxmlformats.org/officeDocument/2006/relationships/hyperlink" Target="https://ro.wikipedia.org/wiki/Gigant_de_ghea%C8%9B%C4%83" TargetMode="External"/><Relationship Id="rId30" Type="http://schemas.openxmlformats.org/officeDocument/2006/relationships/hyperlink" Target="https://ro.wikipedia.org/wiki/Metan" TargetMode="External"/><Relationship Id="rId33" Type="http://schemas.openxmlformats.org/officeDocument/2006/relationships/hyperlink" Target="https://ro.wikipedia.org/wiki/Neptun" TargetMode="External"/><Relationship Id="rId32" Type="http://schemas.openxmlformats.org/officeDocument/2006/relationships/hyperlink" Target="https://ro.wikipedia.org/wiki/Neptun" TargetMode="External"/><Relationship Id="rId35" Type="http://schemas.openxmlformats.org/officeDocument/2006/relationships/image" Target="../media/image4.jpg"/><Relationship Id="rId34" Type="http://schemas.openxmlformats.org/officeDocument/2006/relationships/hyperlink" Target="https://ro.wikipedia.org/wiki/Neptun" TargetMode="External"/><Relationship Id="rId20" Type="http://schemas.openxmlformats.org/officeDocument/2006/relationships/hyperlink" Target="https://ro.wikipedia.org/wiki/Uranus" TargetMode="External"/><Relationship Id="rId22" Type="http://schemas.openxmlformats.org/officeDocument/2006/relationships/hyperlink" Target="https://ro.wikipedia.org/wiki/Jupiter" TargetMode="External"/><Relationship Id="rId21" Type="http://schemas.openxmlformats.org/officeDocument/2006/relationships/hyperlink" Target="https://ro.wikipedia.org/wiki/Gigant_gazos" TargetMode="External"/><Relationship Id="rId24" Type="http://schemas.openxmlformats.org/officeDocument/2006/relationships/hyperlink" Target="https://ro.wikipedia.org/wiki/Hidrogen" TargetMode="External"/><Relationship Id="rId23" Type="http://schemas.openxmlformats.org/officeDocument/2006/relationships/hyperlink" Target="https://ro.wikipedia.org/wiki/Saturn" TargetMode="External"/><Relationship Id="rId26" Type="http://schemas.openxmlformats.org/officeDocument/2006/relationships/hyperlink" Target="https://ro.wikipedia.org/wiki/Hidrocarbur%C4%83" TargetMode="External"/><Relationship Id="rId25" Type="http://schemas.openxmlformats.org/officeDocument/2006/relationships/hyperlink" Target="https://ro.wikipedia.org/wiki/Heliu" TargetMode="External"/><Relationship Id="rId28" Type="http://schemas.openxmlformats.org/officeDocument/2006/relationships/hyperlink" Target="https://ro.wikipedia.org/wiki/Ap%C4%83" TargetMode="External"/><Relationship Id="rId27" Type="http://schemas.openxmlformats.org/officeDocument/2006/relationships/hyperlink" Target="https://ro.wikipedia.org/wiki/Azot" TargetMode="External"/><Relationship Id="rId29" Type="http://schemas.openxmlformats.org/officeDocument/2006/relationships/hyperlink" Target="https://ro.wikipedia.org/wiki/Amoniac" TargetMode="External"/><Relationship Id="rId11" Type="http://schemas.openxmlformats.org/officeDocument/2006/relationships/hyperlink" Target="https://ro.wikipedia.org/wiki/Neptun_(zeu)" TargetMode="External"/><Relationship Id="rId10" Type="http://schemas.openxmlformats.org/officeDocument/2006/relationships/hyperlink" Target="https://ro.wikipedia.org/wiki/Simbol_astronomic" TargetMode="External"/><Relationship Id="rId13" Type="http://schemas.openxmlformats.org/officeDocument/2006/relationships/hyperlink" Target="https://ro.wikipedia.org/wiki/23_septembrie" TargetMode="External"/><Relationship Id="rId12" Type="http://schemas.openxmlformats.org/officeDocument/2006/relationships/hyperlink" Target="https://ro.wikipedia.org/wiki/Alexis_Bouvard" TargetMode="External"/><Relationship Id="rId15" Type="http://schemas.openxmlformats.org/officeDocument/2006/relationships/hyperlink" Target="https://ro.wikipedia.org/wiki/Neptun" TargetMode="External"/><Relationship Id="rId14" Type="http://schemas.openxmlformats.org/officeDocument/2006/relationships/hyperlink" Target="https://ro.wikipedia.org/wiki/1846" TargetMode="External"/><Relationship Id="rId17" Type="http://schemas.openxmlformats.org/officeDocument/2006/relationships/hyperlink" Target="https://ro.wikipedia.org/wiki/Urbain_Le_Verrier" TargetMode="External"/><Relationship Id="rId16" Type="http://schemas.openxmlformats.org/officeDocument/2006/relationships/hyperlink" Target="https://ro.wikipedia.org/wiki/Johann_Gottfried_Galle" TargetMode="External"/><Relationship Id="rId19" Type="http://schemas.openxmlformats.org/officeDocument/2006/relationships/hyperlink" Target="https://ro.wikipedia.org/wiki/Voyager_2" TargetMode="External"/><Relationship Id="rId18" Type="http://schemas.openxmlformats.org/officeDocument/2006/relationships/hyperlink" Target="https://ro.wikipedia.org/wiki/Triton_(sateli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1.jpg"/></Relationships>
</file>

<file path=ppt/slides/_rels/slide3.xml.rels><?xml version="1.0" encoding="UTF-8" standalone="yes"?><Relationships xmlns="http://schemas.openxmlformats.org/package/2006/relationships"><Relationship Id="rId20" Type="http://schemas.openxmlformats.org/officeDocument/2006/relationships/hyperlink" Target="https://ro.wikipedia.org/wiki/Budha" TargetMode="External"/><Relationship Id="rId11" Type="http://schemas.openxmlformats.org/officeDocument/2006/relationships/hyperlink" Target="https://ro.wikipedia.org/wiki/Fier" TargetMode="External"/><Relationship Id="rId10" Type="http://schemas.openxmlformats.org/officeDocument/2006/relationships/hyperlink" Target="https://ro.wikipedia.org/wiki/Crater_de_impact" TargetMode="External"/><Relationship Id="rId21" Type="http://schemas.openxmlformats.org/officeDocument/2006/relationships/image" Target="../media/image3.jpg"/><Relationship Id="rId13" Type="http://schemas.openxmlformats.org/officeDocument/2006/relationships/hyperlink" Target="https://ro.wikipedia.org/wiki/Temperatura" TargetMode="External"/><Relationship Id="rId12" Type="http://schemas.openxmlformats.org/officeDocument/2006/relationships/hyperlink" Target="https://ro.wikipedia.org/wiki/P%C4%83m%C3%A2nt"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ro.wikipedia.org/wiki/Planeta" TargetMode="External"/><Relationship Id="rId4" Type="http://schemas.openxmlformats.org/officeDocument/2006/relationships/hyperlink" Target="https://ro.wikipedia.org/wiki/Soare" TargetMode="External"/><Relationship Id="rId9" Type="http://schemas.openxmlformats.org/officeDocument/2006/relationships/hyperlink" Target="https://ro.wikipedia.org/wiki/Luna" TargetMode="External"/><Relationship Id="rId15" Type="http://schemas.openxmlformats.org/officeDocument/2006/relationships/hyperlink" Target="https://ro.wikipedia.org/wiki/Imperiul_Roman" TargetMode="External"/><Relationship Id="rId14" Type="http://schemas.openxmlformats.org/officeDocument/2006/relationships/hyperlink" Target="https://ro.wikipedia.org/wiki/Sumer" TargetMode="External"/><Relationship Id="rId17" Type="http://schemas.openxmlformats.org/officeDocument/2006/relationships/hyperlink" Target="https://ro.wikipedia.org/wiki/Mercur_(planet%C4%83)" TargetMode="External"/><Relationship Id="rId16" Type="http://schemas.openxmlformats.org/officeDocument/2006/relationships/hyperlink" Target="https://ro.wikipedia.org/wiki/Mercur_(zeu)" TargetMode="External"/><Relationship Id="rId5" Type="http://schemas.openxmlformats.org/officeDocument/2006/relationships/hyperlink" Target="https://ro.wikipedia.org/wiki/Magnitudine_aparent%C4%83" TargetMode="External"/><Relationship Id="rId19" Type="http://schemas.openxmlformats.org/officeDocument/2006/relationships/hyperlink" Target="https://ro.wikipedia.org/wiki/Caduceu" TargetMode="External"/><Relationship Id="rId6" Type="http://schemas.openxmlformats.org/officeDocument/2006/relationships/hyperlink" Target="https://ro.wikipedia.org/wiki/Mariner_10" TargetMode="External"/><Relationship Id="rId18" Type="http://schemas.openxmlformats.org/officeDocument/2006/relationships/hyperlink" Target="https://ro.wikipedia.org/wiki/Simbolul_astronomic" TargetMode="External"/><Relationship Id="rId7" Type="http://schemas.openxmlformats.org/officeDocument/2006/relationships/hyperlink" Target="https://ro.wikipedia.org/wiki/MESSENGER" TargetMode="External"/><Relationship Id="rId8" Type="http://schemas.openxmlformats.org/officeDocument/2006/relationships/hyperlink" Target="https://ro.wikipedia.org/wiki/Mercur_(planet%C4%83)" TargetMode="External"/></Relationships>
</file>

<file path=ppt/slides/_rels/slide4.xml.rels><?xml version="1.0" encoding="UTF-8" standalone="yes"?><Relationships xmlns="http://schemas.openxmlformats.org/package/2006/relationships"><Relationship Id="rId20" Type="http://schemas.openxmlformats.org/officeDocument/2006/relationships/hyperlink" Target="https://ro.wikipedia.org/wiki/Venus" TargetMode="External"/><Relationship Id="rId22" Type="http://schemas.openxmlformats.org/officeDocument/2006/relationships/hyperlink" Target="https://ro.wikipedia.org/wiki/Fotoliz%C4%83" TargetMode="External"/><Relationship Id="rId21" Type="http://schemas.openxmlformats.org/officeDocument/2006/relationships/hyperlink" Target="https://ro.wikipedia.org/wiki/Venus" TargetMode="External"/><Relationship Id="rId24" Type="http://schemas.openxmlformats.org/officeDocument/2006/relationships/hyperlink" Target="https://ro.wikipedia.org/wiki/Magnetosfer%C4%83" TargetMode="External"/><Relationship Id="rId23" Type="http://schemas.openxmlformats.org/officeDocument/2006/relationships/hyperlink" Target="https://ro.wikipedia.org/wiki/V%C3%A2nt_solar" TargetMode="External"/><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ro.wikipedia.org/wiki/Planet%C4%83" TargetMode="External"/><Relationship Id="rId4" Type="http://schemas.openxmlformats.org/officeDocument/2006/relationships/hyperlink" Target="https://ro.wikipedia.org/wiki/Soare" TargetMode="External"/><Relationship Id="rId9" Type="http://schemas.openxmlformats.org/officeDocument/2006/relationships/hyperlink" Target="https://ro.wikipedia.org/wiki/Soare" TargetMode="External"/><Relationship Id="rId26" Type="http://schemas.openxmlformats.org/officeDocument/2006/relationships/image" Target="../media/image10.png"/><Relationship Id="rId25" Type="http://schemas.openxmlformats.org/officeDocument/2006/relationships/hyperlink" Target="https://ro.wikipedia.org/wiki/Venus" TargetMode="External"/><Relationship Id="rId27" Type="http://schemas.openxmlformats.org/officeDocument/2006/relationships/image" Target="../media/image1.jpg"/><Relationship Id="rId5" Type="http://schemas.openxmlformats.org/officeDocument/2006/relationships/hyperlink" Target="https://ro.wikipedia.org/wiki/Venus_(mitologie)" TargetMode="External"/><Relationship Id="rId6" Type="http://schemas.openxmlformats.org/officeDocument/2006/relationships/hyperlink" Target="https://ro.wikipedia.org/wiki/Soare" TargetMode="External"/><Relationship Id="rId7" Type="http://schemas.openxmlformats.org/officeDocument/2006/relationships/hyperlink" Target="https://ro.wikipedia.org/wiki/Lun%C4%83" TargetMode="External"/><Relationship Id="rId8" Type="http://schemas.openxmlformats.org/officeDocument/2006/relationships/hyperlink" Target="https://ro.wikipedia.org/wiki/Venus" TargetMode="External"/><Relationship Id="rId11" Type="http://schemas.openxmlformats.org/officeDocument/2006/relationships/hyperlink" Target="https://ro.wikipedia.org/wiki/Planeta_Mercur" TargetMode="External"/><Relationship Id="rId10" Type="http://schemas.openxmlformats.org/officeDocument/2006/relationships/hyperlink" Target="https://ro.wikipedia.org/wiki/Venus" TargetMode="External"/><Relationship Id="rId13" Type="http://schemas.openxmlformats.org/officeDocument/2006/relationships/hyperlink" Target="https://ro.wikipedia.org/wiki/Venus" TargetMode="External"/><Relationship Id="rId12" Type="http://schemas.openxmlformats.org/officeDocument/2006/relationships/hyperlink" Target="https://ro.wikipedia.org/wiki/Sistemul_Solar" TargetMode="External"/><Relationship Id="rId15" Type="http://schemas.openxmlformats.org/officeDocument/2006/relationships/hyperlink" Target="https://ro.wikipedia.org/wiki/Presiunea_atmosferic%C4%83" TargetMode="External"/><Relationship Id="rId14" Type="http://schemas.openxmlformats.org/officeDocument/2006/relationships/hyperlink" Target="https://ro.wikipedia.org/wiki/Dioxid_de_carbon" TargetMode="External"/><Relationship Id="rId17" Type="http://schemas.openxmlformats.org/officeDocument/2006/relationships/hyperlink" Target="https://ro.wikipedia.org/wiki/Soare" TargetMode="External"/><Relationship Id="rId16" Type="http://schemas.openxmlformats.org/officeDocument/2006/relationships/hyperlink" Target="https://ro.wikipedia.org/wiki/Planeta_Mercur" TargetMode="External"/><Relationship Id="rId19" Type="http://schemas.openxmlformats.org/officeDocument/2006/relationships/hyperlink" Target="https://ro.wikipedia.org/wiki/Lumin%C4%83_vizibil%C4%83" TargetMode="External"/><Relationship Id="rId18" Type="http://schemas.openxmlformats.org/officeDocument/2006/relationships/hyperlink" Target="https://ro.wikipedia.org/wiki/Acid_sulfuric" TargetMode="External"/></Relationships>
</file>

<file path=ppt/slides/_rels/slide5.xml.rels><?xml version="1.0" encoding="UTF-8" standalone="yes"?><Relationships xmlns="http://schemas.openxmlformats.org/package/2006/relationships"><Relationship Id="rId40" Type="http://schemas.openxmlformats.org/officeDocument/2006/relationships/hyperlink" Target="https://ro.wikipedia.org/wiki/Istoria_P%C4%83m%C3%A2ntului" TargetMode="External"/><Relationship Id="rId42" Type="http://schemas.openxmlformats.org/officeDocument/2006/relationships/hyperlink" Target="https://ro.wikipedia.org/wiki/Atmosfera_P%C4%83m%C3%A2ntului" TargetMode="External"/><Relationship Id="rId41" Type="http://schemas.openxmlformats.org/officeDocument/2006/relationships/hyperlink" Target="https://ro.wikipedia.org/wiki/Abiogenez%C4%83" TargetMode="External"/><Relationship Id="rId44" Type="http://schemas.openxmlformats.org/officeDocument/2006/relationships/hyperlink" Target="https://ro.wikipedia.org/wiki/Organism_aerob" TargetMode="External"/><Relationship Id="rId43" Type="http://schemas.openxmlformats.org/officeDocument/2006/relationships/hyperlink" Target="https://ro.wikipedia.org/wiki/Metabolism_anaerob" TargetMode="External"/><Relationship Id="rId46" Type="http://schemas.openxmlformats.org/officeDocument/2006/relationships/hyperlink" Target="https://ro.wikipedia.org/wiki/Biodiversitate" TargetMode="External"/><Relationship Id="rId45" Type="http://schemas.openxmlformats.org/officeDocument/2006/relationships/hyperlink" Target="https://ro.wikipedia.org/wiki/P%C4%83m%C3%A2nt"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ro.wikipedia.org/wiki/Planet%C4%83" TargetMode="External"/><Relationship Id="rId4" Type="http://schemas.openxmlformats.org/officeDocument/2006/relationships/hyperlink" Target="https://ro.wikipedia.org/wiki/Soare" TargetMode="External"/><Relationship Id="rId9" Type="http://schemas.openxmlformats.org/officeDocument/2006/relationships/hyperlink" Target="https://ro.wikipedia.org/wiki/Corp_ceresc" TargetMode="External"/><Relationship Id="rId48" Type="http://schemas.openxmlformats.org/officeDocument/2006/relationships/hyperlink" Target="https://ro.wikipedia.org/wiki/Specie" TargetMode="External"/><Relationship Id="rId47" Type="http://schemas.openxmlformats.org/officeDocument/2006/relationships/hyperlink" Target="https://ro.wikipedia.org/wiki/Extinc%C8%9Bie_%C3%AEn_mas%C4%83" TargetMode="External"/><Relationship Id="rId49" Type="http://schemas.openxmlformats.org/officeDocument/2006/relationships/hyperlink" Target="https://ro.wikipedia.org/wiki/P%C4%83m%C3%A2nt" TargetMode="External"/><Relationship Id="rId5" Type="http://schemas.openxmlformats.org/officeDocument/2006/relationships/hyperlink" Target="https://ro.wikipedia.org/wiki/Planet%C4%83_teluric%C4%83" TargetMode="External"/><Relationship Id="rId6" Type="http://schemas.openxmlformats.org/officeDocument/2006/relationships/hyperlink" Target="https://ro.wikipedia.org/wiki/Sistemului_Solar" TargetMode="External"/><Relationship Id="rId7" Type="http://schemas.openxmlformats.org/officeDocument/2006/relationships/hyperlink" Target="https://ro.wikipedia.org/wiki/Mas%C4%83" TargetMode="External"/><Relationship Id="rId8" Type="http://schemas.openxmlformats.org/officeDocument/2006/relationships/hyperlink" Target="https://ro.wikipedia.org/wiki/Diametru" TargetMode="External"/><Relationship Id="rId31" Type="http://schemas.openxmlformats.org/officeDocument/2006/relationships/hyperlink" Target="https://ro.wikipedia.org/wiki/Gaz_cu_efect_de_ser%C4%83" TargetMode="External"/><Relationship Id="rId30" Type="http://schemas.openxmlformats.org/officeDocument/2006/relationships/hyperlink" Target="https://ro.wikipedia.org/wiki/Curent_marin" TargetMode="External"/><Relationship Id="rId33" Type="http://schemas.openxmlformats.org/officeDocument/2006/relationships/hyperlink" Target="https://ro.wikipedia.org/wiki/Luna" TargetMode="External"/><Relationship Id="rId32" Type="http://schemas.openxmlformats.org/officeDocument/2006/relationships/hyperlink" Target="https://ro.wikipedia.org/wiki/Soare" TargetMode="External"/><Relationship Id="rId35" Type="http://schemas.openxmlformats.org/officeDocument/2006/relationships/hyperlink" Target="https://ro.wikipedia.org/wiki/Mi%C8%99carea_de_revolu%C8%9Bie_a_P%C4%83m%C3%A2ntului" TargetMode="External"/><Relationship Id="rId34" Type="http://schemas.openxmlformats.org/officeDocument/2006/relationships/hyperlink" Target="https://ro.wikipedia.org/wiki/Satelit_natural" TargetMode="External"/><Relationship Id="rId37" Type="http://schemas.openxmlformats.org/officeDocument/2006/relationships/hyperlink" Target="https://ro.wikipedia.org/wiki/Maree" TargetMode="External"/><Relationship Id="rId36" Type="http://schemas.openxmlformats.org/officeDocument/2006/relationships/hyperlink" Target="https://ro.wikipedia.org/wiki/Anotimp" TargetMode="External"/><Relationship Id="rId39" Type="http://schemas.openxmlformats.org/officeDocument/2006/relationships/hyperlink" Target="https://ro.wikipedia.org/wiki/P%C4%83m%C3%A2nt" TargetMode="External"/><Relationship Id="rId38" Type="http://schemas.openxmlformats.org/officeDocument/2006/relationships/hyperlink" Target="https://ro.wikipedia.org/wiki/Planet%C4%83_teluric%C4%83" TargetMode="External"/><Relationship Id="rId20" Type="http://schemas.openxmlformats.org/officeDocument/2006/relationships/hyperlink" Target="https://ro.wikipedia.org/wiki/Hidrosfera" TargetMode="External"/><Relationship Id="rId22" Type="http://schemas.openxmlformats.org/officeDocument/2006/relationships/hyperlink" Target="https://ro.wikipedia.org/wiki/Regiune_polar%C4%83" TargetMode="External"/><Relationship Id="rId21" Type="http://schemas.openxmlformats.org/officeDocument/2006/relationships/hyperlink" Target="https://ro.wikipedia.org/wiki/P%C4%83m%C3%A2nt" TargetMode="External"/><Relationship Id="rId24" Type="http://schemas.openxmlformats.org/officeDocument/2006/relationships/hyperlink" Target="https://ro.wikipedia.org/wiki/Plac%C4%83_tectonic%C4%83" TargetMode="External"/><Relationship Id="rId23" Type="http://schemas.openxmlformats.org/officeDocument/2006/relationships/hyperlink" Target="https://ro.wikipedia.org/wiki/Ghea%C8%9B%C4%83" TargetMode="External"/><Relationship Id="rId26" Type="http://schemas.openxmlformats.org/officeDocument/2006/relationships/hyperlink" Target="https://ro.wikipedia.org/wiki/C%C3%A2mpul_magnetic_al_P%C4%83m%C3%A2ntului" TargetMode="External"/><Relationship Id="rId25" Type="http://schemas.openxmlformats.org/officeDocument/2006/relationships/hyperlink" Target="https://ro.wikipedia.org/wiki/Nucleul_interior_al_P%C4%83m%C3%A2ntului" TargetMode="External"/><Relationship Id="rId28" Type="http://schemas.openxmlformats.org/officeDocument/2006/relationships/hyperlink" Target="https://ro.wikipedia.org/wiki/Atmosfera_P%C4%83m%C3%A2ntului" TargetMode="External"/><Relationship Id="rId27" Type="http://schemas.openxmlformats.org/officeDocument/2006/relationships/hyperlink" Target="https://ro.wikipedia.org/wiki/Mantaua_P%C4%83m%C3%A2ntului" TargetMode="External"/><Relationship Id="rId29" Type="http://schemas.openxmlformats.org/officeDocument/2006/relationships/hyperlink" Target="https://ro.wikipedia.org/wiki/Circula%C8%9Bie_atmosferic%C4%83" TargetMode="External"/><Relationship Id="rId51" Type="http://schemas.openxmlformats.org/officeDocument/2006/relationships/hyperlink" Target="https://ro.wikipedia.org/wiki/Popula%C8%9Bia_P%C4%83m%C3%A2ntului" TargetMode="External"/><Relationship Id="rId50" Type="http://schemas.openxmlformats.org/officeDocument/2006/relationships/hyperlink" Target="https://ro.wikipedia.org/wiki/P%C4%83m%C3%A2nt" TargetMode="External"/><Relationship Id="rId53" Type="http://schemas.openxmlformats.org/officeDocument/2006/relationships/hyperlink" Target="https://ro.wikipedia.org/wiki/Resurse_naturale" TargetMode="External"/><Relationship Id="rId52" Type="http://schemas.openxmlformats.org/officeDocument/2006/relationships/hyperlink" Target="https://ro.wikipedia.org/wiki/Biosfer%C4%83" TargetMode="External"/><Relationship Id="rId11" Type="http://schemas.openxmlformats.org/officeDocument/2006/relationships/hyperlink" Target="https://ro.wikipedia.org/wiki/Continent" TargetMode="External"/><Relationship Id="rId55" Type="http://schemas.openxmlformats.org/officeDocument/2006/relationships/image" Target="../media/image6.png"/><Relationship Id="rId10" Type="http://schemas.openxmlformats.org/officeDocument/2006/relationships/hyperlink" Target="https://ro.wikipedia.org/wiki/Via%C8%9B%C4%83" TargetMode="External"/><Relationship Id="rId54" Type="http://schemas.openxmlformats.org/officeDocument/2006/relationships/hyperlink" Target="https://ro.wikipedia.org/wiki/Antropocen" TargetMode="External"/><Relationship Id="rId13" Type="http://schemas.openxmlformats.org/officeDocument/2006/relationships/hyperlink" Target="https://ro.wikipedia.org/wiki/Ap%C4%83" TargetMode="External"/><Relationship Id="rId12" Type="http://schemas.openxmlformats.org/officeDocument/2006/relationships/hyperlink" Target="https://ro.wikipedia.org/wiki/Insule" TargetMode="External"/><Relationship Id="rId15" Type="http://schemas.openxmlformats.org/officeDocument/2006/relationships/hyperlink" Target="https://ro.wikipedia.org/wiki/Ocean" TargetMode="External"/><Relationship Id="rId14" Type="http://schemas.openxmlformats.org/officeDocument/2006/relationships/hyperlink" Target="https://ro.wikipedia.org/wiki/P%C4%83m%C3%A2nt" TargetMode="External"/><Relationship Id="rId17" Type="http://schemas.openxmlformats.org/officeDocument/2006/relationships/hyperlink" Target="https://ro.wikipedia.org/wiki/Golf" TargetMode="External"/><Relationship Id="rId16" Type="http://schemas.openxmlformats.org/officeDocument/2006/relationships/hyperlink" Target="https://ro.wikipedia.org/wiki/Mare" TargetMode="External"/><Relationship Id="rId19" Type="http://schemas.openxmlformats.org/officeDocument/2006/relationships/hyperlink" Target="https://ro.wikipedia.org/wiki/R%C3%A2u" TargetMode="External"/><Relationship Id="rId18" Type="http://schemas.openxmlformats.org/officeDocument/2006/relationships/hyperlink" Target="https://ro.wikipedia.org/wiki/Lac"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s://ro.wikipedia.org/wiki/Planet%C4%83" TargetMode="External"/><Relationship Id="rId4" Type="http://schemas.openxmlformats.org/officeDocument/2006/relationships/hyperlink" Target="https://ro.wikipedia.org/wiki/Soare" TargetMode="External"/><Relationship Id="rId9" Type="http://schemas.openxmlformats.org/officeDocument/2006/relationships/hyperlink" Target="https://ro.wikipedia.org/wiki/Marte_(planet%C4%83)" TargetMode="External"/><Relationship Id="rId5" Type="http://schemas.openxmlformats.org/officeDocument/2006/relationships/hyperlink" Target="https://ro.wikipedia.org/wiki/Sistemul_Solar" TargetMode="External"/><Relationship Id="rId6" Type="http://schemas.openxmlformats.org/officeDocument/2006/relationships/hyperlink" Target="https://ro.wikipedia.org/wiki/Marte_(mitologie)" TargetMode="External"/><Relationship Id="rId7" Type="http://schemas.openxmlformats.org/officeDocument/2006/relationships/hyperlink" Target="https://ro.wikipedia.org/wiki/Marte_(planet%C4%83)" TargetMode="External"/><Relationship Id="rId8" Type="http://schemas.openxmlformats.org/officeDocument/2006/relationships/hyperlink" Target="https://ro.wikipedia.org/wiki/Oxid_de_fier_(III)" TargetMode="External"/><Relationship Id="rId20" Type="http://schemas.openxmlformats.org/officeDocument/2006/relationships/hyperlink" Target="https://ro.wikipedia.org/wiki/Phobos_(satelit)" TargetMode="External"/><Relationship Id="rId22" Type="http://schemas.openxmlformats.org/officeDocument/2006/relationships/hyperlink" Target="https://ro.wikipedia.org/wiki/Asteroizi" TargetMode="External"/><Relationship Id="rId21" Type="http://schemas.openxmlformats.org/officeDocument/2006/relationships/hyperlink" Target="https://ro.wikipedia.org/wiki/Deimos_(satelit)" TargetMode="External"/><Relationship Id="rId24" Type="http://schemas.openxmlformats.org/officeDocument/2006/relationships/hyperlink" Target="https://ro.wikipedia.org/wiki/5261_Eureka" TargetMode="External"/><Relationship Id="rId23" Type="http://schemas.openxmlformats.org/officeDocument/2006/relationships/hyperlink" Target="https://ro.wikipedia.org/wiki/Marte_(planet%C4%83)" TargetMode="External"/><Relationship Id="rId26" Type="http://schemas.openxmlformats.org/officeDocument/2006/relationships/image" Target="../media/image5.jpg"/><Relationship Id="rId25" Type="http://schemas.openxmlformats.org/officeDocument/2006/relationships/hyperlink" Target="https://ro.wikipedia.org/wiki/Asteroid_troian_al_lui_Marte" TargetMode="External"/><Relationship Id="rId11" Type="http://schemas.openxmlformats.org/officeDocument/2006/relationships/hyperlink" Target="https://ro.wikipedia.org/wiki/Luna" TargetMode="External"/><Relationship Id="rId10" Type="http://schemas.openxmlformats.org/officeDocument/2006/relationships/hyperlink" Target="https://ro.wikipedia.org/wiki/Planet%C4%83_teluric%C4%83" TargetMode="External"/><Relationship Id="rId13" Type="http://schemas.openxmlformats.org/officeDocument/2006/relationships/hyperlink" Target="https://ro.wikipedia.org/wiki/Perioada_de_rota%C8%9Bie" TargetMode="External"/><Relationship Id="rId12" Type="http://schemas.openxmlformats.org/officeDocument/2006/relationships/hyperlink" Target="https://ro.wikipedia.org/wiki/P%C4%83m%C3%A2nt" TargetMode="External"/><Relationship Id="rId15" Type="http://schemas.openxmlformats.org/officeDocument/2006/relationships/hyperlink" Target="https://ro.wikipedia.org/wiki/Olympus_Mons" TargetMode="External"/><Relationship Id="rId14" Type="http://schemas.openxmlformats.org/officeDocument/2006/relationships/hyperlink" Target="https://ro.wikipedia.org/wiki/%C3%8Enclinarea_axial%C4%83" TargetMode="External"/><Relationship Id="rId17" Type="http://schemas.openxmlformats.org/officeDocument/2006/relationships/hyperlink" Target="https://ro.wikipedia.org/wiki/Sistemul_Solar" TargetMode="External"/><Relationship Id="rId16" Type="http://schemas.openxmlformats.org/officeDocument/2006/relationships/hyperlink" Target="https://ro.wikipedia.org/wiki/Vulcan" TargetMode="External"/><Relationship Id="rId19" Type="http://schemas.openxmlformats.org/officeDocument/2006/relationships/hyperlink" Target="https://ro.wikipedia.org/wiki/Marte_(planet%C4%83)" TargetMode="External"/><Relationship Id="rId18" Type="http://schemas.openxmlformats.org/officeDocument/2006/relationships/hyperlink" Target="https://ro.wikipedia.org/wiki/Valles_Marineris"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s://ro.wikipedia.org/wiki/Planet%C4%83" TargetMode="External"/><Relationship Id="rId4" Type="http://schemas.openxmlformats.org/officeDocument/2006/relationships/hyperlink" Target="https://ro.wikipedia.org/wiki/Soare" TargetMode="External"/><Relationship Id="rId9" Type="http://schemas.openxmlformats.org/officeDocument/2006/relationships/hyperlink" Target="https://ro.wikipedia.org/wiki/Venus" TargetMode="External"/><Relationship Id="rId5" Type="http://schemas.openxmlformats.org/officeDocument/2006/relationships/hyperlink" Target="https://ro.wikipedia.org/wiki/Sistemul_solar" TargetMode="External"/><Relationship Id="rId6" Type="http://schemas.openxmlformats.org/officeDocument/2006/relationships/hyperlink" Target="https://ro.wikipedia.org/wiki/P%C4%83m%C3%A2nt" TargetMode="External"/><Relationship Id="rId7" Type="http://schemas.openxmlformats.org/officeDocument/2006/relationships/hyperlink" Target="https://ro.wikipedia.org/wiki/Soare" TargetMode="External"/><Relationship Id="rId8" Type="http://schemas.openxmlformats.org/officeDocument/2006/relationships/hyperlink" Target="https://ro.wikipedia.org/wiki/Lun%C4%83" TargetMode="External"/><Relationship Id="rId31" Type="http://schemas.openxmlformats.org/officeDocument/2006/relationships/hyperlink" Target="https://ro.wikipedia.org/wiki/Heliu" TargetMode="External"/><Relationship Id="rId30" Type="http://schemas.openxmlformats.org/officeDocument/2006/relationships/hyperlink" Target="https://ro.wikipedia.org/wiki/Gaz" TargetMode="External"/><Relationship Id="rId33" Type="http://schemas.openxmlformats.org/officeDocument/2006/relationships/hyperlink" Target="https://ro.wikipedia.org/wiki/Heliu" TargetMode="External"/><Relationship Id="rId32" Type="http://schemas.openxmlformats.org/officeDocument/2006/relationships/hyperlink" Target="https://ro.wikipedia.org/wiki/Hidrogen" TargetMode="External"/><Relationship Id="rId35" Type="http://schemas.openxmlformats.org/officeDocument/2006/relationships/hyperlink" Target="https://ro.wikipedia.org/wiki/Gaz" TargetMode="External"/><Relationship Id="rId34" Type="http://schemas.openxmlformats.org/officeDocument/2006/relationships/hyperlink" Target="https://ro.wikipedia.org/wiki/Lichid" TargetMode="External"/><Relationship Id="rId37" Type="http://schemas.openxmlformats.org/officeDocument/2006/relationships/image" Target="../media/image8.png"/><Relationship Id="rId36" Type="http://schemas.openxmlformats.org/officeDocument/2006/relationships/hyperlink" Target="https://ro.wikipedia.org/wiki/Jupiter" TargetMode="External"/><Relationship Id="rId20" Type="http://schemas.openxmlformats.org/officeDocument/2006/relationships/hyperlink" Target="https://ro.wikipedia.org/wiki/Galileo" TargetMode="External"/><Relationship Id="rId22" Type="http://schemas.openxmlformats.org/officeDocument/2006/relationships/hyperlink" Target="https://ro.wikipedia.org/wiki/Programul_Voyager" TargetMode="External"/><Relationship Id="rId21" Type="http://schemas.openxmlformats.org/officeDocument/2006/relationships/hyperlink" Target="https://ro.wikipedia.org/wiki/Inchizi%C8%9Bie" TargetMode="External"/><Relationship Id="rId24" Type="http://schemas.openxmlformats.org/officeDocument/2006/relationships/hyperlink" Target="https://ro.wikipedia.org/wiki/Saturn" TargetMode="External"/><Relationship Id="rId23" Type="http://schemas.openxmlformats.org/officeDocument/2006/relationships/hyperlink" Target="https://ro.wikipedia.org/wiki/Hidrogen" TargetMode="External"/><Relationship Id="rId26" Type="http://schemas.openxmlformats.org/officeDocument/2006/relationships/hyperlink" Target="https://ro.wikipedia.org/wiki/Electron" TargetMode="External"/><Relationship Id="rId25" Type="http://schemas.openxmlformats.org/officeDocument/2006/relationships/hyperlink" Target="https://ro.wikipedia.org/wiki/Hidrogen" TargetMode="External"/><Relationship Id="rId28" Type="http://schemas.openxmlformats.org/officeDocument/2006/relationships/hyperlink" Target="https://ro.wikipedia.org/wiki/Soare" TargetMode="External"/><Relationship Id="rId27" Type="http://schemas.openxmlformats.org/officeDocument/2006/relationships/hyperlink" Target="https://ro.wikipedia.org/wiki/Proton" TargetMode="External"/><Relationship Id="rId29" Type="http://schemas.openxmlformats.org/officeDocument/2006/relationships/hyperlink" Target="https://ro.wikipedia.org/wiki/Hidrogen" TargetMode="External"/><Relationship Id="rId11" Type="http://schemas.openxmlformats.org/officeDocument/2006/relationships/hyperlink" Target="https://ro.wikipedia.org/wiki/Galileo_Galilei" TargetMode="External"/><Relationship Id="rId10" Type="http://schemas.openxmlformats.org/officeDocument/2006/relationships/hyperlink" Target="https://ro.wikipedia.org/wiki/Marte" TargetMode="External"/><Relationship Id="rId13" Type="http://schemas.openxmlformats.org/officeDocument/2006/relationships/hyperlink" Target="https://ro.wikipedia.org/wiki/1610" TargetMode="External"/><Relationship Id="rId12" Type="http://schemas.openxmlformats.org/officeDocument/2006/relationships/hyperlink" Target="https://ro.wikipedia.org/wiki/Simon_Marius" TargetMode="External"/><Relationship Id="rId15" Type="http://schemas.openxmlformats.org/officeDocument/2006/relationships/hyperlink" Target="https://ro.wikipedia.org/wiki/Europa_(satelit)" TargetMode="External"/><Relationship Id="rId14" Type="http://schemas.openxmlformats.org/officeDocument/2006/relationships/hyperlink" Target="https://ro.wikipedia.org/wiki/Io_(satelit)" TargetMode="External"/><Relationship Id="rId17" Type="http://schemas.openxmlformats.org/officeDocument/2006/relationships/hyperlink" Target="https://ro.wikipedia.org/wiki/Callisto_(satelit)" TargetMode="External"/><Relationship Id="rId16" Type="http://schemas.openxmlformats.org/officeDocument/2006/relationships/hyperlink" Target="https://ro.wikipedia.org/wiki/Ganymede_(satelit)" TargetMode="External"/><Relationship Id="rId19" Type="http://schemas.openxmlformats.org/officeDocument/2006/relationships/hyperlink" Target="https://ro.wikipedia.org/wiki/Nicolaus_Copernic" TargetMode="External"/><Relationship Id="rId18" Type="http://schemas.openxmlformats.org/officeDocument/2006/relationships/hyperlink" Target="https://ro.wikipedia.org/wiki/Heliocentris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hyperlink" Target="https://ro.wikipedia.org/wiki/Planet%C4%83" TargetMode="External"/><Relationship Id="rId4" Type="http://schemas.openxmlformats.org/officeDocument/2006/relationships/hyperlink" Target="https://ro.wikipedia.org/wiki/Soare" TargetMode="External"/><Relationship Id="rId9" Type="http://schemas.openxmlformats.org/officeDocument/2006/relationships/hyperlink" Target="https://ro.wikipedia.org/wiki/Saturn" TargetMode="External"/><Relationship Id="rId5" Type="http://schemas.openxmlformats.org/officeDocument/2006/relationships/hyperlink" Target="https://ro.wikipedia.org/wiki/Sistemul_Solar" TargetMode="External"/><Relationship Id="rId6" Type="http://schemas.openxmlformats.org/officeDocument/2006/relationships/hyperlink" Target="https://ro.wikipedia.org/wiki/Planeta_Jupiter" TargetMode="External"/><Relationship Id="rId7" Type="http://schemas.openxmlformats.org/officeDocument/2006/relationships/hyperlink" Target="https://ro.wikipedia.org/wiki/Gigant_gazos" TargetMode="External"/><Relationship Id="rId8" Type="http://schemas.openxmlformats.org/officeDocument/2006/relationships/hyperlink" Target="https://ro.wikipedia.org/wiki/P%C4%83m%C3%A2nt" TargetMode="External"/><Relationship Id="rId20" Type="http://schemas.openxmlformats.org/officeDocument/2006/relationships/hyperlink" Target="https://ro.wikipedia.org/wiki/Saturn" TargetMode="External"/><Relationship Id="rId22" Type="http://schemas.openxmlformats.org/officeDocument/2006/relationships/image" Target="../media/image9.jpg"/><Relationship Id="rId21" Type="http://schemas.openxmlformats.org/officeDocument/2006/relationships/hyperlink" Target="https://ro.wikipedia.org/wiki/Saturn" TargetMode="External"/><Relationship Id="rId11" Type="http://schemas.openxmlformats.org/officeDocument/2006/relationships/hyperlink" Target="https://ro.wikipedia.org/wiki/Saturn_(zeu)" TargetMode="External"/><Relationship Id="rId10" Type="http://schemas.openxmlformats.org/officeDocument/2006/relationships/hyperlink" Target="https://ro.wikipedia.org/wiki/Saturn" TargetMode="External"/><Relationship Id="rId13" Type="http://schemas.openxmlformats.org/officeDocument/2006/relationships/hyperlink" Target="https://ro.wikipedia.org/wiki/Cronos" TargetMode="External"/><Relationship Id="rId12" Type="http://schemas.openxmlformats.org/officeDocument/2006/relationships/hyperlink" Target="https://ro.wikipedia.org/wiki/Mitologia_roman%C4%83" TargetMode="External"/><Relationship Id="rId15" Type="http://schemas.openxmlformats.org/officeDocument/2006/relationships/hyperlink" Target="https://ro.wikipedia.org/wiki/Simbol_astronomic" TargetMode="External"/><Relationship Id="rId14" Type="http://schemas.openxmlformats.org/officeDocument/2006/relationships/hyperlink" Target="https://ro.wikipedia.org/wiki/Mitologia_greac%C4%83" TargetMode="External"/><Relationship Id="rId17" Type="http://schemas.openxmlformats.org/officeDocument/2006/relationships/hyperlink" Target="https://ro.wikipedia.org/wiki/Moment_magnetic" TargetMode="External"/><Relationship Id="rId16" Type="http://schemas.openxmlformats.org/officeDocument/2006/relationships/hyperlink" Target="https://ro.wikipedia.org/wiki/Galben" TargetMode="External"/><Relationship Id="rId19" Type="http://schemas.openxmlformats.org/officeDocument/2006/relationships/hyperlink" Target="https://ro.wikipedia.org/wiki/Planeta_Neptun" TargetMode="External"/><Relationship Id="rId18" Type="http://schemas.openxmlformats.org/officeDocument/2006/relationships/hyperlink" Target="https://ro.wikipedia.org/wiki/Saturn"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ro.wikipedia.org/wiki/Planet%C4%83" TargetMode="External"/><Relationship Id="rId4" Type="http://schemas.openxmlformats.org/officeDocument/2006/relationships/hyperlink" Target="https://ro.wikipedia.org/wiki/Soare" TargetMode="External"/><Relationship Id="rId9" Type="http://schemas.openxmlformats.org/officeDocument/2006/relationships/hyperlink" Target="https://ro.wikipedia.org/wiki/Saturn_(mitologie)" TargetMode="External"/><Relationship Id="rId5" Type="http://schemas.openxmlformats.org/officeDocument/2006/relationships/hyperlink" Target="https://ro.wikipedia.org/wiki/Uranus_(mitologie)" TargetMode="External"/><Relationship Id="rId6" Type="http://schemas.openxmlformats.org/officeDocument/2006/relationships/hyperlink" Target="https://ro.wikipedia.org/wiki/Zeus" TargetMode="External"/><Relationship Id="rId7" Type="http://schemas.openxmlformats.org/officeDocument/2006/relationships/hyperlink" Target="https://ro.wikipedia.org/wiki/Jupiter_(mitologie)" TargetMode="External"/><Relationship Id="rId8" Type="http://schemas.openxmlformats.org/officeDocument/2006/relationships/hyperlink" Target="https://ro.wikipedia.org/wiki/Cronos" TargetMode="External"/><Relationship Id="rId31" Type="http://schemas.openxmlformats.org/officeDocument/2006/relationships/hyperlink" Target="https://ro.wikipedia.org/wiki/Uranus" TargetMode="External"/><Relationship Id="rId30" Type="http://schemas.openxmlformats.org/officeDocument/2006/relationships/hyperlink" Target="https://ro.wikipedia.org/wiki/P%C4%83m%C3%A2nt" TargetMode="External"/><Relationship Id="rId32" Type="http://schemas.openxmlformats.org/officeDocument/2006/relationships/image" Target="../media/image7.jpg"/><Relationship Id="rId20" Type="http://schemas.openxmlformats.org/officeDocument/2006/relationships/hyperlink" Target="https://ro.wikipedia.org/wiki/Inelele_lui_Uranus" TargetMode="External"/><Relationship Id="rId22" Type="http://schemas.openxmlformats.org/officeDocument/2006/relationships/hyperlink" Target="https://ro.wikipedia.org/wiki/Satelit_natural" TargetMode="External"/><Relationship Id="rId21" Type="http://schemas.openxmlformats.org/officeDocument/2006/relationships/hyperlink" Target="https://ro.wikipedia.org/wiki/Magnetosfer%C4%83" TargetMode="External"/><Relationship Id="rId24" Type="http://schemas.openxmlformats.org/officeDocument/2006/relationships/hyperlink" Target="https://ro.wikipedia.org/wiki/Uranus" TargetMode="External"/><Relationship Id="rId23" Type="http://schemas.openxmlformats.org/officeDocument/2006/relationships/hyperlink" Target="https://ro.wikipedia.org/wiki/Ecuator" TargetMode="External"/><Relationship Id="rId26" Type="http://schemas.openxmlformats.org/officeDocument/2006/relationships/hyperlink" Target="https://ro.wikipedia.org/wiki/Lumin%C4%83_vizibil%C4%83" TargetMode="External"/><Relationship Id="rId25" Type="http://schemas.openxmlformats.org/officeDocument/2006/relationships/hyperlink" Target="https://ro.wikipedia.org/wiki/Voyager_2" TargetMode="External"/><Relationship Id="rId28" Type="http://schemas.openxmlformats.org/officeDocument/2006/relationships/hyperlink" Target="https://ro.wikipedia.org/wiki/Nav%C4%83_spa%C8%9Bial%C4%83" TargetMode="External"/><Relationship Id="rId27" Type="http://schemas.openxmlformats.org/officeDocument/2006/relationships/hyperlink" Target="https://ro.wikipedia.org/wiki/Uranus" TargetMode="External"/><Relationship Id="rId29" Type="http://schemas.openxmlformats.org/officeDocument/2006/relationships/hyperlink" Target="https://ro.wikipedia.org/wiki/Uranus" TargetMode="External"/><Relationship Id="rId11" Type="http://schemas.openxmlformats.org/officeDocument/2006/relationships/hyperlink" Target="https://ro.wikipedia.org/wiki/Planeta_Neptun" TargetMode="External"/><Relationship Id="rId10" Type="http://schemas.openxmlformats.org/officeDocument/2006/relationships/hyperlink" Target="https://ro.wikipedia.org/wiki/Sistemul_Solar" TargetMode="External"/><Relationship Id="rId13" Type="http://schemas.openxmlformats.org/officeDocument/2006/relationships/hyperlink" Target="https://ro.wikipedia.org/wiki/Planeta_Saturn" TargetMode="External"/><Relationship Id="rId12" Type="http://schemas.openxmlformats.org/officeDocument/2006/relationships/hyperlink" Target="https://ro.wikipedia.org/wiki/Planeta_Jupiter" TargetMode="External"/><Relationship Id="rId15" Type="http://schemas.openxmlformats.org/officeDocument/2006/relationships/hyperlink" Target="https://ro.wikipedia.org/wiki/Heliu" TargetMode="External"/><Relationship Id="rId14" Type="http://schemas.openxmlformats.org/officeDocument/2006/relationships/hyperlink" Target="https://ro.wikipedia.org/wiki/Hidrogen" TargetMode="External"/><Relationship Id="rId17" Type="http://schemas.openxmlformats.org/officeDocument/2006/relationships/hyperlink" Target="https://ro.wikipedia.org/wiki/Uranus" TargetMode="External"/><Relationship Id="rId16" Type="http://schemas.openxmlformats.org/officeDocument/2006/relationships/hyperlink" Target="https://ro.wikipedia.org/wiki/Hidrocarburi" TargetMode="External"/><Relationship Id="rId19" Type="http://schemas.openxmlformats.org/officeDocument/2006/relationships/hyperlink" Target="https://ro.wikipedia.org/wiki/Uranus" TargetMode="External"/><Relationship Id="rId18" Type="http://schemas.openxmlformats.org/officeDocument/2006/relationships/hyperlink" Target="https://ro.wikipedia.org/wiki/Uranus"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3"/>
          <p:cNvSpPr txBox="1"/>
          <p:nvPr>
            <p:ph type="ctrTitle"/>
          </p:nvPr>
        </p:nvSpPr>
        <p:spPr>
          <a:xfrm>
            <a:off x="1524000" y="390617"/>
            <a:ext cx="9144000" cy="3119346"/>
          </a:xfrm>
          <a:prstGeom prst="rect">
            <a:avLst/>
          </a:prstGeom>
          <a:noFill/>
          <a:ln>
            <a:noFill/>
          </a:ln>
        </p:spPr>
        <p:txBody>
          <a:bodyPr anchorCtr="0" anchor="b"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Calibri"/>
              <a:buNone/>
            </a:pPr>
            <a:br>
              <a:rPr lang="ro-RO"/>
            </a:br>
            <a:br>
              <a:rPr lang="ro-RO"/>
            </a:br>
            <a:br>
              <a:rPr lang="ro-RO"/>
            </a:br>
            <a:endParaRPr/>
          </a:p>
        </p:txBody>
      </p:sp>
      <p:sp>
        <p:nvSpPr>
          <p:cNvPr id="85" name="Google Shape;85;p13"/>
          <p:cNvSpPr txBox="1"/>
          <p:nvPr>
            <p:ph idx="1" type="subTitle"/>
          </p:nvPr>
        </p:nvSpPr>
        <p:spPr>
          <a:xfrm rot="10800000">
            <a:off x="131019" y="6747026"/>
            <a:ext cx="45719" cy="45719"/>
          </a:xfrm>
          <a:prstGeom prst="rect">
            <a:avLst/>
          </a:prstGeom>
          <a:noFill/>
          <a:ln>
            <a:noFill/>
          </a:ln>
        </p:spPr>
        <p:txBody>
          <a:bodyPr anchorCtr="0" anchor="t" bIns="45700" lIns="91425" spcFirstLastPara="1" rIns="91425" wrap="square" tIns="45700">
            <a:normAutofit fontScale="25000" lnSpcReduction="20000"/>
          </a:bodyPr>
          <a:lstStyle/>
          <a:p>
            <a:pPr indent="0" lvl="0" marL="0" rtl="0" algn="ctr">
              <a:lnSpc>
                <a:spcPct val="90000"/>
              </a:lnSpc>
              <a:spcBef>
                <a:spcPts val="0"/>
              </a:spcBef>
              <a:spcAft>
                <a:spcPts val="0"/>
              </a:spcAft>
              <a:buClr>
                <a:schemeClr val="dk1"/>
              </a:buClr>
              <a:buSzPct val="100000"/>
              <a:buNone/>
            </a:pPr>
            <a:r>
              <a:t/>
            </a:r>
            <a:endParaRPr/>
          </a:p>
        </p:txBody>
      </p:sp>
      <p:sp>
        <p:nvSpPr>
          <p:cNvPr id="86" name="Google Shape;86;p13"/>
          <p:cNvSpPr/>
          <p:nvPr/>
        </p:nvSpPr>
        <p:spPr>
          <a:xfrm>
            <a:off x="2343705" y="372992"/>
            <a:ext cx="7865615" cy="1296140"/>
          </a:xfrm>
          <a:prstGeom prst="rect">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ro-RO" sz="3200" u="none" cap="none" strike="noStrike">
                <a:solidFill>
                  <a:schemeClr val="lt1"/>
                </a:solidFill>
                <a:latin typeface="Calibri"/>
                <a:ea typeface="Calibri"/>
                <a:cs typeface="Calibri"/>
                <a:sym typeface="Calibri"/>
              </a:rPr>
              <a:t>Sistemul</a:t>
            </a:r>
            <a:r>
              <a:rPr b="0" i="0" lang="ro-RO" sz="1800" u="none" cap="none" strike="noStrike">
                <a:solidFill>
                  <a:schemeClr val="lt1"/>
                </a:solidFill>
                <a:latin typeface="Calibri"/>
                <a:ea typeface="Calibri"/>
                <a:cs typeface="Calibri"/>
                <a:sym typeface="Calibri"/>
              </a:rPr>
              <a:t> </a:t>
            </a:r>
            <a:r>
              <a:rPr b="0" i="0" lang="ro-RO" sz="2800" u="none" cap="none" strike="noStrike">
                <a:solidFill>
                  <a:schemeClr val="lt1"/>
                </a:solidFill>
                <a:latin typeface="Calibri"/>
                <a:ea typeface="Calibri"/>
                <a:cs typeface="Calibri"/>
                <a:sym typeface="Calibri"/>
              </a:rPr>
              <a:t>Solar</a:t>
            </a:r>
            <a:endParaRPr/>
          </a:p>
        </p:txBody>
      </p:sp>
      <p:sp>
        <p:nvSpPr>
          <p:cNvPr id="87" name="Google Shape;87;p13"/>
          <p:cNvSpPr/>
          <p:nvPr/>
        </p:nvSpPr>
        <p:spPr>
          <a:xfrm>
            <a:off x="3113019" y="1780925"/>
            <a:ext cx="5903650" cy="1981178"/>
          </a:xfrm>
          <a:prstGeom prst="ellipse">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2400" u="none" cap="none" strike="noStrike">
              <a:solidFill>
                <a:schemeClr val="lt1"/>
              </a:solidFill>
              <a:latin typeface="Calibri"/>
              <a:ea typeface="Calibri"/>
              <a:cs typeface="Calibri"/>
              <a:sym typeface="Calibri"/>
            </a:endParaRPr>
          </a:p>
        </p:txBody>
      </p:sp>
      <p:pic>
        <p:nvPicPr>
          <p:cNvPr descr="http://www.ienachita.com/wp-content/uploads/sigla-Erasmus.png" id="88" name="Google Shape;88;p13"/>
          <p:cNvPicPr preferRelativeResize="0"/>
          <p:nvPr/>
        </p:nvPicPr>
        <p:blipFill rotWithShape="1">
          <a:blip r:embed="rId3">
            <a:alphaModFix/>
          </a:blip>
          <a:srcRect b="0" l="0" r="0" t="0"/>
          <a:stretch/>
        </p:blipFill>
        <p:spPr>
          <a:xfrm>
            <a:off x="9431186" y="6121153"/>
            <a:ext cx="2760814" cy="736847"/>
          </a:xfrm>
          <a:prstGeom prst="rect">
            <a:avLst/>
          </a:prstGeom>
          <a:noFill/>
          <a:ln>
            <a:noFill/>
          </a:ln>
        </p:spPr>
      </p:pic>
      <p:sp>
        <p:nvSpPr>
          <p:cNvPr id="89" name="Google Shape;89;p13"/>
          <p:cNvSpPr/>
          <p:nvPr/>
        </p:nvSpPr>
        <p:spPr>
          <a:xfrm>
            <a:off x="4030462" y="2104008"/>
            <a:ext cx="4408143" cy="1200329"/>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ro-RO" sz="2400" u="none" cap="none" strike="noStrike">
                <a:solidFill>
                  <a:schemeClr val="dk1"/>
                </a:solidFill>
                <a:latin typeface="Calibri"/>
                <a:ea typeface="Calibri"/>
                <a:cs typeface="Calibri"/>
                <a:sym typeface="Calibri"/>
              </a:rPr>
              <a:t>Elev Nedelcu Florentin </a:t>
            </a:r>
            <a:endParaRPr/>
          </a:p>
          <a:p>
            <a:pPr indent="0" lvl="0" marL="0" marR="0" rtl="0" algn="ctr">
              <a:spcBef>
                <a:spcPts val="0"/>
              </a:spcBef>
              <a:spcAft>
                <a:spcPts val="0"/>
              </a:spcAft>
              <a:buNone/>
            </a:pPr>
            <a:r>
              <a:rPr b="0" i="0" lang="ro-RO" sz="2400" u="none" cap="none" strike="noStrike">
                <a:solidFill>
                  <a:schemeClr val="dk1"/>
                </a:solidFill>
                <a:latin typeface="Calibri"/>
                <a:ea typeface="Calibri"/>
                <a:cs typeface="Calibri"/>
                <a:sym typeface="Calibri"/>
              </a:rPr>
              <a:t>Liceul Tehnologic Balteni   </a:t>
            </a:r>
            <a:endParaRPr b="0" i="0" sz="2400" u="none" cap="none" strike="noStrike">
              <a:solidFill>
                <a:schemeClr val="dk1"/>
              </a:solidFill>
              <a:latin typeface="Calibri"/>
              <a:ea typeface="Calibri"/>
              <a:cs typeface="Calibri"/>
              <a:sym typeface="Calibri"/>
            </a:endParaRPr>
          </a:p>
          <a:p>
            <a:pPr indent="0" lvl="0" marL="0" marR="0" rtl="0" algn="ctr">
              <a:spcBef>
                <a:spcPts val="0"/>
              </a:spcBef>
              <a:spcAft>
                <a:spcPts val="0"/>
              </a:spcAft>
              <a:buNone/>
            </a:pPr>
            <a:r>
              <a:t/>
            </a:r>
            <a:endParaRPr b="0" i="0" sz="2400" u="none" cap="none" strike="noStrike">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ro-RO"/>
              <a:t>                               Neptun</a:t>
            </a:r>
            <a:endParaRPr/>
          </a:p>
        </p:txBody>
      </p:sp>
      <p:sp>
        <p:nvSpPr>
          <p:cNvPr id="152" name="Google Shape;152;p22"/>
          <p:cNvSpPr txBox="1"/>
          <p:nvPr>
            <p:ph idx="1" type="body"/>
          </p:nvPr>
        </p:nvSpPr>
        <p:spPr>
          <a:xfrm>
            <a:off x="838199" y="1825624"/>
            <a:ext cx="9886025" cy="3705163"/>
          </a:xfrm>
          <a:prstGeom prst="rect">
            <a:avLst/>
          </a:prstGeom>
          <a:noFill/>
          <a:ln>
            <a:noFill/>
          </a:ln>
        </p:spPr>
        <p:txBody>
          <a:bodyPr anchorCtr="0" anchor="t" bIns="45700" lIns="91425" spcFirstLastPara="1" rIns="91425" wrap="square" tIns="45700">
            <a:normAutofit fontScale="55000" lnSpcReduction="20000"/>
          </a:bodyPr>
          <a:lstStyle/>
          <a:p>
            <a:pPr indent="-228600" lvl="0" marL="228600" rtl="0" algn="l">
              <a:lnSpc>
                <a:spcPct val="90000"/>
              </a:lnSpc>
              <a:spcBef>
                <a:spcPts val="0"/>
              </a:spcBef>
              <a:spcAft>
                <a:spcPts val="0"/>
              </a:spcAft>
              <a:buClr>
                <a:schemeClr val="dk1"/>
              </a:buClr>
              <a:buSzPct val="100000"/>
              <a:buChar char="•"/>
            </a:pPr>
            <a:r>
              <a:rPr b="1" lang="ro-RO"/>
              <a:t>Neptun</a:t>
            </a:r>
            <a:r>
              <a:rPr lang="ro-RO"/>
              <a:t> este a opta planeta de la </a:t>
            </a:r>
            <a:r>
              <a:rPr lang="ro-RO" u="sng">
                <a:solidFill>
                  <a:schemeClr val="hlink"/>
                </a:solidFill>
                <a:hlinkClick r:id="rId3"/>
              </a:rPr>
              <a:t>Soare</a:t>
            </a:r>
            <a:r>
              <a:rPr lang="ro-RO"/>
              <a:t> din </a:t>
            </a:r>
            <a:r>
              <a:rPr lang="ro-RO" u="sng">
                <a:solidFill>
                  <a:schemeClr val="hlink"/>
                </a:solidFill>
                <a:hlinkClick r:id="rId4"/>
              </a:rPr>
              <a:t>sistemul solar</a:t>
            </a:r>
            <a:r>
              <a:rPr lang="ro-RO"/>
              <a:t>. Numită după zeul roman al mării, </a:t>
            </a:r>
            <a:r>
              <a:rPr lang="ro-RO" u="sng">
                <a:solidFill>
                  <a:schemeClr val="hlink"/>
                </a:solidFill>
                <a:hlinkClick r:id="rId5"/>
              </a:rPr>
              <a:t>Neptun</a:t>
            </a:r>
            <a:r>
              <a:rPr lang="ro-RO"/>
              <a:t>, este a patra planetă după diametru și a treia după masă. Neptun are o masă de 17 ori mai mare decât cea a </a:t>
            </a:r>
            <a:r>
              <a:rPr lang="ro-RO" u="sng">
                <a:solidFill>
                  <a:schemeClr val="hlink"/>
                </a:solidFill>
                <a:hlinkClick r:id="rId6"/>
              </a:rPr>
              <a:t>Pământului</a:t>
            </a:r>
            <a:r>
              <a:rPr lang="ro-RO"/>
              <a:t> și puțin mai mare decât masa lui </a:t>
            </a:r>
            <a:r>
              <a:rPr lang="ro-RO" u="sng">
                <a:solidFill>
                  <a:schemeClr val="hlink"/>
                </a:solidFill>
                <a:hlinkClick r:id="rId7"/>
              </a:rPr>
              <a:t>Uranus</a:t>
            </a:r>
            <a:r>
              <a:rPr lang="ro-RO"/>
              <a:t>, care este de 15 ori mai greu decât Pământul, dar nu la fel de dens.</a:t>
            </a:r>
            <a:r>
              <a:rPr baseline="30000" lang="ro-RO" u="sng">
                <a:solidFill>
                  <a:schemeClr val="hlink"/>
                </a:solidFill>
                <a:hlinkClick r:id="rId8"/>
              </a:rPr>
              <a:t>[12]</a:t>
            </a:r>
            <a:r>
              <a:rPr lang="ro-RO"/>
              <a:t> Neptun orbitează în jurul Soarelui la o distanță de 30,1 </a:t>
            </a:r>
            <a:r>
              <a:rPr lang="ro-RO" u="sng">
                <a:solidFill>
                  <a:schemeClr val="hlink"/>
                </a:solidFill>
                <a:hlinkClick r:id="rId9"/>
              </a:rPr>
              <a:t>unități astronomice</a:t>
            </a:r>
            <a:r>
              <a:rPr lang="ro-RO"/>
              <a:t>, ceea ce înseamnă că orbita sa este de aproximativ 30 de ori mai mare decât orbita Pământului. </a:t>
            </a:r>
            <a:r>
              <a:rPr lang="ro-RO" u="sng">
                <a:solidFill>
                  <a:schemeClr val="hlink"/>
                </a:solidFill>
                <a:hlinkClick r:id="rId10"/>
              </a:rPr>
              <a:t>Simbolul astronomic</a:t>
            </a:r>
            <a:r>
              <a:rPr lang="ro-RO"/>
              <a:t> al lui Neptun este ♆, o variantă modificată a tridentului </a:t>
            </a:r>
            <a:r>
              <a:rPr lang="ro-RO" u="sng">
                <a:solidFill>
                  <a:schemeClr val="hlink"/>
                </a:solidFill>
                <a:hlinkClick r:id="rId11"/>
              </a:rPr>
              <a:t>zeului Neptun</a:t>
            </a:r>
            <a:r>
              <a:rPr lang="ro-RO"/>
              <a:t>.</a:t>
            </a:r>
            <a:endParaRPr/>
          </a:p>
          <a:p>
            <a:pPr indent="-228600" lvl="0" marL="228600" rtl="0" algn="l">
              <a:lnSpc>
                <a:spcPct val="90000"/>
              </a:lnSpc>
              <a:spcBef>
                <a:spcPts val="1000"/>
              </a:spcBef>
              <a:spcAft>
                <a:spcPts val="0"/>
              </a:spcAft>
              <a:buClr>
                <a:schemeClr val="dk1"/>
              </a:buClr>
              <a:buSzPct val="100000"/>
              <a:buChar char="•"/>
            </a:pPr>
            <a:r>
              <a:rPr lang="ro-RO"/>
              <a:t>Neptun a fost prima planetă găsită prin calcule matematice. Planeta Neptun a fost descoperită din cauza perturbărilor gravitaționale din orbita lui Uranus care l-au condus pe </a:t>
            </a:r>
            <a:r>
              <a:rPr lang="ro-RO" u="sng">
                <a:solidFill>
                  <a:schemeClr val="hlink"/>
                </a:solidFill>
                <a:hlinkClick r:id="rId12"/>
              </a:rPr>
              <a:t>Alexis Bouvard</a:t>
            </a:r>
            <a:r>
              <a:rPr lang="ro-RO"/>
              <a:t> să presupună existența unei a opta planete. Neptun a fost ulterior observat pe </a:t>
            </a:r>
            <a:r>
              <a:rPr lang="ro-RO" u="sng">
                <a:solidFill>
                  <a:schemeClr val="hlink"/>
                </a:solidFill>
                <a:hlinkClick r:id="rId13"/>
              </a:rPr>
              <a:t>23 septembrie</a:t>
            </a:r>
            <a:r>
              <a:rPr lang="ro-RO"/>
              <a:t> </a:t>
            </a:r>
            <a:r>
              <a:rPr lang="ro-RO" u="sng">
                <a:solidFill>
                  <a:schemeClr val="hlink"/>
                </a:solidFill>
                <a:hlinkClick r:id="rId14"/>
              </a:rPr>
              <a:t>1846</a:t>
            </a:r>
            <a:r>
              <a:rPr baseline="30000" lang="ro-RO" u="sng">
                <a:solidFill>
                  <a:schemeClr val="hlink"/>
                </a:solidFill>
                <a:hlinkClick r:id="rId15"/>
              </a:rPr>
              <a:t>[1]</a:t>
            </a:r>
            <a:r>
              <a:rPr lang="ro-RO"/>
              <a:t> de </a:t>
            </a:r>
            <a:r>
              <a:rPr lang="ro-RO" u="sng">
                <a:solidFill>
                  <a:schemeClr val="hlink"/>
                </a:solidFill>
                <a:hlinkClick r:id="rId16"/>
              </a:rPr>
              <a:t>Johann Galle</a:t>
            </a:r>
            <a:r>
              <a:rPr lang="ro-RO"/>
              <a:t>, la o distanță de mai puțin de un grad de poziția prezisă de calculele lui </a:t>
            </a:r>
            <a:r>
              <a:rPr lang="ro-RO" u="sng">
                <a:solidFill>
                  <a:schemeClr val="hlink"/>
                </a:solidFill>
                <a:hlinkClick r:id="rId17"/>
              </a:rPr>
              <a:t>Urbain Le Verrier</a:t>
            </a:r>
            <a:r>
              <a:rPr lang="ro-RO"/>
              <a:t>. La scurt timp după aceasta a fost descoperit și satelitul său </a:t>
            </a:r>
            <a:r>
              <a:rPr lang="ro-RO" u="sng">
                <a:solidFill>
                  <a:schemeClr val="hlink"/>
                </a:solidFill>
                <a:hlinkClick r:id="rId18"/>
              </a:rPr>
              <a:t>Triton</a:t>
            </a:r>
            <a:r>
              <a:rPr lang="ro-RO"/>
              <a:t>. Alți 12 sateliți au fost descoperiți în secolul al XX-lea. La 25 august 1989, sonda spațială </a:t>
            </a:r>
            <a:r>
              <a:rPr i="1" lang="ro-RO" u="sng">
                <a:solidFill>
                  <a:schemeClr val="hlink"/>
                </a:solidFill>
                <a:hlinkClick r:id="rId19"/>
              </a:rPr>
              <a:t>Voyager 2</a:t>
            </a:r>
            <a:r>
              <a:rPr lang="ro-RO"/>
              <a:t> a trecut prin vecinătatea planetei.</a:t>
            </a:r>
            <a:endParaRPr/>
          </a:p>
          <a:p>
            <a:pPr indent="-228600" lvl="0" marL="228600" rtl="0" algn="l">
              <a:lnSpc>
                <a:spcPct val="90000"/>
              </a:lnSpc>
              <a:spcBef>
                <a:spcPts val="1000"/>
              </a:spcBef>
              <a:spcAft>
                <a:spcPts val="0"/>
              </a:spcAft>
              <a:buClr>
                <a:schemeClr val="dk1"/>
              </a:buClr>
              <a:buSzPct val="100000"/>
              <a:buChar char="•"/>
            </a:pPr>
            <a:r>
              <a:rPr lang="ro-RO"/>
              <a:t>Neptun are o compoziție asemănătoare cu cea a lui </a:t>
            </a:r>
            <a:r>
              <a:rPr lang="ro-RO" u="sng">
                <a:solidFill>
                  <a:schemeClr val="hlink"/>
                </a:solidFill>
                <a:hlinkClick r:id="rId20"/>
              </a:rPr>
              <a:t>Uranus</a:t>
            </a:r>
            <a:r>
              <a:rPr lang="ro-RO"/>
              <a:t>, compozițiile ambelor planete fiind diferite de ale </a:t>
            </a:r>
            <a:r>
              <a:rPr lang="ro-RO" u="sng">
                <a:solidFill>
                  <a:schemeClr val="hlink"/>
                </a:solidFill>
                <a:hlinkClick r:id="rId21"/>
              </a:rPr>
              <a:t>giganților gazoși</a:t>
            </a:r>
            <a:r>
              <a:rPr lang="ro-RO"/>
              <a:t> mai mari, </a:t>
            </a:r>
            <a:r>
              <a:rPr lang="ro-RO" u="sng">
                <a:solidFill>
                  <a:schemeClr val="hlink"/>
                </a:solidFill>
                <a:hlinkClick r:id="rId22"/>
              </a:rPr>
              <a:t>Jupiter</a:t>
            </a:r>
            <a:r>
              <a:rPr lang="ro-RO"/>
              <a:t> și </a:t>
            </a:r>
            <a:r>
              <a:rPr lang="ro-RO" u="sng">
                <a:solidFill>
                  <a:schemeClr val="hlink"/>
                </a:solidFill>
                <a:hlinkClick r:id="rId23"/>
              </a:rPr>
              <a:t>Saturn</a:t>
            </a:r>
            <a:r>
              <a:rPr lang="ro-RO"/>
              <a:t>. Atmosfera lui Neptun este asemănătoare cu cea a lui Jupiter și Saturn prin faptul că este compusă în principal din </a:t>
            </a:r>
            <a:r>
              <a:rPr lang="ro-RO" u="sng">
                <a:solidFill>
                  <a:schemeClr val="hlink"/>
                </a:solidFill>
                <a:hlinkClick r:id="rId24"/>
              </a:rPr>
              <a:t>hidrogen</a:t>
            </a:r>
            <a:r>
              <a:rPr lang="ro-RO"/>
              <a:t>, </a:t>
            </a:r>
            <a:r>
              <a:rPr lang="ro-RO" u="sng">
                <a:solidFill>
                  <a:schemeClr val="hlink"/>
                </a:solidFill>
                <a:hlinkClick r:id="rId25"/>
              </a:rPr>
              <a:t>heliu</a:t>
            </a:r>
            <a:r>
              <a:rPr lang="ro-RO"/>
              <a:t>, urme de </a:t>
            </a:r>
            <a:r>
              <a:rPr lang="ro-RO" u="sng">
                <a:solidFill>
                  <a:schemeClr val="hlink"/>
                </a:solidFill>
                <a:hlinkClick r:id="rId26"/>
              </a:rPr>
              <a:t>hidrocarburi</a:t>
            </a:r>
            <a:r>
              <a:rPr lang="ro-RO"/>
              <a:t> și posibil </a:t>
            </a:r>
            <a:r>
              <a:rPr lang="ro-RO" u="sng">
                <a:solidFill>
                  <a:schemeClr val="hlink"/>
                </a:solidFill>
                <a:hlinkClick r:id="rId27"/>
              </a:rPr>
              <a:t>azot</a:t>
            </a:r>
            <a:r>
              <a:rPr lang="ro-RO"/>
              <a:t>, dar are proporții mai mari de </a:t>
            </a:r>
            <a:r>
              <a:rPr lang="ro-RO" u="sng">
                <a:solidFill>
                  <a:schemeClr val="hlink"/>
                </a:solidFill>
                <a:hlinkClick r:id="rId28"/>
              </a:rPr>
              <a:t>apă</a:t>
            </a:r>
            <a:r>
              <a:rPr lang="ro-RO"/>
              <a:t>, </a:t>
            </a:r>
            <a:r>
              <a:rPr lang="ro-RO" u="sng">
                <a:solidFill>
                  <a:schemeClr val="hlink"/>
                </a:solidFill>
                <a:hlinkClick r:id="rId29"/>
              </a:rPr>
              <a:t>amoniac</a:t>
            </a:r>
            <a:r>
              <a:rPr lang="ro-RO"/>
              <a:t> și </a:t>
            </a:r>
            <a:r>
              <a:rPr lang="ro-RO" u="sng">
                <a:solidFill>
                  <a:schemeClr val="hlink"/>
                </a:solidFill>
                <a:hlinkClick r:id="rId30"/>
              </a:rPr>
              <a:t>metan</a:t>
            </a:r>
            <a:r>
              <a:rPr lang="ro-RO"/>
              <a:t>. Astronomii îi clasifică uneori pe Neptun și Uranus ca „</a:t>
            </a:r>
            <a:r>
              <a:rPr lang="ro-RO" u="sng">
                <a:solidFill>
                  <a:schemeClr val="hlink"/>
                </a:solidFill>
                <a:hlinkClick r:id="rId31"/>
              </a:rPr>
              <a:t>giganți de gheață</a:t>
            </a:r>
            <a:r>
              <a:rPr lang="ro-RO"/>
              <a:t>” cu scopul de a sublinia aceste distincții.</a:t>
            </a:r>
            <a:r>
              <a:rPr baseline="30000" lang="ro-RO" u="sng">
                <a:solidFill>
                  <a:schemeClr val="hlink"/>
                </a:solidFill>
                <a:hlinkClick r:id="rId32"/>
              </a:rPr>
              <a:t>[13]</a:t>
            </a:r>
            <a:r>
              <a:rPr lang="ro-RO"/>
              <a:t> Interiorul lui Neptun, ca și în cazul lui Uranus, este compus în principal din roci și gheață.</a:t>
            </a:r>
            <a:r>
              <a:rPr baseline="30000" lang="ro-RO" u="sng">
                <a:solidFill>
                  <a:schemeClr val="hlink"/>
                </a:solidFill>
                <a:hlinkClick r:id="rId33"/>
              </a:rPr>
              <a:t>[14]</a:t>
            </a:r>
            <a:r>
              <a:rPr lang="ro-RO"/>
              <a:t> Urmele de metan din straturile superioare ale atmosferei, în mare parte, îi dau un aspect albăstriu planetei.</a:t>
            </a:r>
            <a:r>
              <a:rPr baseline="30000" lang="ro-RO" u="sng">
                <a:solidFill>
                  <a:schemeClr val="hlink"/>
                </a:solidFill>
                <a:hlinkClick r:id="rId34"/>
              </a:rPr>
              <a:t>[15]</a:t>
            </a:r>
            <a:endParaRPr/>
          </a:p>
          <a:p>
            <a:pPr indent="-130810" lvl="0" marL="228600" rtl="0" algn="l">
              <a:lnSpc>
                <a:spcPct val="90000"/>
              </a:lnSpc>
              <a:spcBef>
                <a:spcPts val="1000"/>
              </a:spcBef>
              <a:spcAft>
                <a:spcPts val="0"/>
              </a:spcAft>
              <a:buClr>
                <a:schemeClr val="dk1"/>
              </a:buClr>
              <a:buSzPct val="100000"/>
              <a:buNone/>
            </a:pPr>
            <a:r>
              <a:t/>
            </a:r>
            <a:endParaRPr/>
          </a:p>
        </p:txBody>
      </p:sp>
      <p:pic>
        <p:nvPicPr>
          <p:cNvPr id="153" name="Google Shape;153;p22"/>
          <p:cNvPicPr preferRelativeResize="0"/>
          <p:nvPr/>
        </p:nvPicPr>
        <p:blipFill rotWithShape="1">
          <a:blip r:embed="rId35">
            <a:alphaModFix/>
          </a:blip>
          <a:srcRect b="0" l="0" r="0" t="0"/>
          <a:stretch/>
        </p:blipFill>
        <p:spPr>
          <a:xfrm>
            <a:off x="9854215" y="4520215"/>
            <a:ext cx="2337786" cy="2337786"/>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alibri"/>
              <a:buNone/>
            </a:pPr>
            <a:br>
              <a:rPr lang="ro-RO"/>
            </a:br>
            <a:br>
              <a:rPr lang="ro-RO"/>
            </a:br>
            <a:br>
              <a:rPr lang="ro-RO"/>
            </a:br>
            <a:br>
              <a:rPr lang="ro-RO"/>
            </a:br>
            <a:endParaRPr/>
          </a:p>
        </p:txBody>
      </p:sp>
      <p:sp>
        <p:nvSpPr>
          <p:cNvPr id="95" name="Google Shape;95;p14"/>
          <p:cNvSpPr txBox="1"/>
          <p:nvPr>
            <p:ph idx="1" type="body"/>
          </p:nvPr>
        </p:nvSpPr>
        <p:spPr>
          <a:xfrm>
            <a:off x="838200" y="5193436"/>
            <a:ext cx="10515600" cy="1664563"/>
          </a:xfrm>
          <a:prstGeom prst="rect">
            <a:avLst/>
          </a:prstGeom>
          <a:noFill/>
          <a:ln>
            <a:noFill/>
          </a:ln>
        </p:spPr>
        <p:txBody>
          <a:bodyPr anchorCtr="0" anchor="t" bIns="45700" lIns="91425" spcFirstLastPara="1" rIns="91425" wrap="square" tIns="45700">
            <a:normAutofit/>
          </a:bodyPr>
          <a:lstStyle/>
          <a:p>
            <a:pPr indent="-50800" lvl="0" marL="228600" rtl="0" algn="l">
              <a:lnSpc>
                <a:spcPct val="90000"/>
              </a:lnSpc>
              <a:spcBef>
                <a:spcPts val="0"/>
              </a:spcBef>
              <a:spcAft>
                <a:spcPts val="0"/>
              </a:spcAft>
              <a:buClr>
                <a:schemeClr val="dk1"/>
              </a:buClr>
              <a:buSzPts val="2800"/>
              <a:buNone/>
            </a:pPr>
            <a:r>
              <a:t/>
            </a:r>
            <a:endParaRPr/>
          </a:p>
          <a:p>
            <a:pPr indent="-50800" lvl="0" marL="228600" rtl="0" algn="l">
              <a:lnSpc>
                <a:spcPct val="90000"/>
              </a:lnSpc>
              <a:spcBef>
                <a:spcPts val="1000"/>
              </a:spcBef>
              <a:spcAft>
                <a:spcPts val="0"/>
              </a:spcAft>
              <a:buClr>
                <a:schemeClr val="dk1"/>
              </a:buClr>
              <a:buSzPts val="2800"/>
              <a:buNone/>
            </a:pPr>
            <a:r>
              <a:t/>
            </a:r>
            <a:endParaRPr/>
          </a:p>
          <a:p>
            <a:pPr indent="-50800" lvl="0" marL="228600" rtl="0" algn="l">
              <a:lnSpc>
                <a:spcPct val="90000"/>
              </a:lnSpc>
              <a:spcBef>
                <a:spcPts val="1000"/>
              </a:spcBef>
              <a:spcAft>
                <a:spcPts val="0"/>
              </a:spcAft>
              <a:buClr>
                <a:schemeClr val="dk1"/>
              </a:buClr>
              <a:buSzPts val="2800"/>
              <a:buNone/>
            </a:pPr>
            <a:r>
              <a:t/>
            </a:r>
            <a:endParaRPr/>
          </a:p>
          <a:p>
            <a:pPr indent="-50800" lvl="0" marL="228600" rtl="0" algn="l">
              <a:lnSpc>
                <a:spcPct val="90000"/>
              </a:lnSpc>
              <a:spcBef>
                <a:spcPts val="1000"/>
              </a:spcBef>
              <a:spcAft>
                <a:spcPts val="0"/>
              </a:spcAft>
              <a:buClr>
                <a:schemeClr val="dk1"/>
              </a:buClr>
              <a:buSzPts val="2800"/>
              <a:buNone/>
            </a:pPr>
            <a:r>
              <a:t/>
            </a:r>
            <a:endParaRPr/>
          </a:p>
          <a:p>
            <a:pPr indent="-50800" lvl="0" marL="228600" rtl="0" algn="l">
              <a:lnSpc>
                <a:spcPct val="90000"/>
              </a:lnSpc>
              <a:spcBef>
                <a:spcPts val="1000"/>
              </a:spcBef>
              <a:spcAft>
                <a:spcPts val="0"/>
              </a:spcAft>
              <a:buClr>
                <a:schemeClr val="dk1"/>
              </a:buClr>
              <a:buSzPts val="2800"/>
              <a:buNone/>
            </a:pPr>
            <a:r>
              <a:t/>
            </a:r>
            <a:endParaRPr/>
          </a:p>
        </p:txBody>
      </p:sp>
      <p:pic>
        <p:nvPicPr>
          <p:cNvPr id="96" name="Google Shape;96;p14"/>
          <p:cNvPicPr preferRelativeResize="0"/>
          <p:nvPr/>
        </p:nvPicPr>
        <p:blipFill rotWithShape="1">
          <a:blip r:embed="rId3">
            <a:alphaModFix/>
          </a:blip>
          <a:srcRect b="0" l="0" r="0" t="0"/>
          <a:stretch/>
        </p:blipFill>
        <p:spPr>
          <a:xfrm>
            <a:off x="209006" y="1"/>
            <a:ext cx="11704320" cy="6531428"/>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br>
              <a:rPr lang="ro-RO"/>
            </a:br>
            <a:endParaRPr/>
          </a:p>
        </p:txBody>
      </p:sp>
      <p:sp>
        <p:nvSpPr>
          <p:cNvPr id="102" name="Google Shape;102;p15"/>
          <p:cNvSpPr txBox="1"/>
          <p:nvPr>
            <p:ph idx="1" type="body"/>
          </p:nvPr>
        </p:nvSpPr>
        <p:spPr>
          <a:xfrm>
            <a:off x="838200" y="275207"/>
            <a:ext cx="10515600" cy="4722921"/>
          </a:xfrm>
          <a:prstGeom prst="rect">
            <a:avLst/>
          </a:prstGeom>
          <a:noFill/>
          <a:ln>
            <a:noFill/>
          </a:ln>
        </p:spPr>
        <p:txBody>
          <a:bodyPr anchorCtr="0" anchor="t" bIns="45700" lIns="91425" spcFirstLastPara="1" rIns="91425" wrap="square" tIns="45700">
            <a:normAutofit fontScale="55000" lnSpcReduction="20000"/>
          </a:bodyPr>
          <a:lstStyle/>
          <a:p>
            <a:pPr indent="0" lvl="0" marL="0" rtl="0" algn="l">
              <a:lnSpc>
                <a:spcPct val="90000"/>
              </a:lnSpc>
              <a:spcBef>
                <a:spcPts val="0"/>
              </a:spcBef>
              <a:spcAft>
                <a:spcPts val="0"/>
              </a:spcAft>
              <a:buClr>
                <a:schemeClr val="dk1"/>
              </a:buClr>
              <a:buSzPct val="100000"/>
              <a:buNone/>
            </a:pPr>
            <a:r>
              <a:rPr lang="ro-RO"/>
              <a:t>                                                            Mercur </a:t>
            </a:r>
            <a:endParaRPr/>
          </a:p>
          <a:p>
            <a:pPr indent="0" lvl="0" marL="0" rtl="0" algn="l">
              <a:lnSpc>
                <a:spcPct val="90000"/>
              </a:lnSpc>
              <a:spcBef>
                <a:spcPts val="1000"/>
              </a:spcBef>
              <a:spcAft>
                <a:spcPts val="0"/>
              </a:spcAft>
              <a:buClr>
                <a:schemeClr val="dk1"/>
              </a:buClr>
              <a:buSzPct val="100000"/>
              <a:buNone/>
            </a:pPr>
            <a:r>
              <a:t/>
            </a:r>
            <a:endParaRPr/>
          </a:p>
          <a:p>
            <a:pPr indent="0" lvl="0" marL="0" rtl="0" algn="l">
              <a:lnSpc>
                <a:spcPct val="90000"/>
              </a:lnSpc>
              <a:spcBef>
                <a:spcPts val="1000"/>
              </a:spcBef>
              <a:spcAft>
                <a:spcPts val="0"/>
              </a:spcAft>
              <a:buClr>
                <a:schemeClr val="dk1"/>
              </a:buClr>
              <a:buSzPct val="100000"/>
              <a:buNone/>
            </a:pPr>
            <a:r>
              <a:t/>
            </a:r>
            <a:endParaRPr/>
          </a:p>
          <a:p>
            <a:pPr indent="0" lvl="0" marL="0" rtl="0" algn="l">
              <a:lnSpc>
                <a:spcPct val="90000"/>
              </a:lnSpc>
              <a:spcBef>
                <a:spcPts val="1000"/>
              </a:spcBef>
              <a:spcAft>
                <a:spcPts val="0"/>
              </a:spcAft>
              <a:buClr>
                <a:schemeClr val="dk1"/>
              </a:buClr>
              <a:buSzPct val="100000"/>
              <a:buNone/>
            </a:pPr>
            <a:r>
              <a:t/>
            </a:r>
            <a:endParaRPr/>
          </a:p>
          <a:p>
            <a:pPr indent="-228600" lvl="0" marL="228600" rtl="0" algn="l">
              <a:lnSpc>
                <a:spcPct val="90000"/>
              </a:lnSpc>
              <a:spcBef>
                <a:spcPts val="1000"/>
              </a:spcBef>
              <a:spcAft>
                <a:spcPts val="0"/>
              </a:spcAft>
              <a:buClr>
                <a:schemeClr val="dk1"/>
              </a:buClr>
              <a:buSzPct val="100000"/>
              <a:buChar char="•"/>
            </a:pPr>
            <a:r>
              <a:rPr b="1" lang="ro-RO"/>
              <a:t>Mercur este </a:t>
            </a:r>
            <a:r>
              <a:rPr b="1" lang="ro-RO" u="sng">
                <a:solidFill>
                  <a:schemeClr val="hlink"/>
                </a:solidFill>
                <a:hlinkClick r:id="rId3"/>
              </a:rPr>
              <a:t>planeta</a:t>
            </a:r>
            <a:r>
              <a:rPr b="1" lang="ro-RO"/>
              <a:t> cea mai apropiată de </a:t>
            </a:r>
            <a:r>
              <a:rPr b="1" lang="ro-RO" u="sng">
                <a:solidFill>
                  <a:schemeClr val="hlink"/>
                </a:solidFill>
                <a:hlinkClick r:id="rId4"/>
              </a:rPr>
              <a:t>Soare</a:t>
            </a:r>
            <a:r>
              <a:rPr b="1" lang="ro-RO"/>
              <a:t>, înconjurându-l o dată la fiecare 88 de zile pământene. Luminozitatea sa variază între -2,0 și 5,5 în </a:t>
            </a:r>
            <a:r>
              <a:rPr b="1" lang="ro-RO" u="sng">
                <a:solidFill>
                  <a:schemeClr val="hlink"/>
                </a:solidFill>
                <a:hlinkClick r:id="rId5"/>
              </a:rPr>
              <a:t>magnitudine aparentă</a:t>
            </a:r>
            <a:r>
              <a:rPr b="1" lang="ro-RO"/>
              <a:t>, dar nu este ușor de văzut fiindcă cea mai mare separare unghiulară (cea mai mare elongație) față de Soare este de doar 28,3°, însemnând că se poate vedea doar imediat după apusul Soarelui. În perioada 1974 - 1975, Mercur a fost studiată cu ajutorul sondei </a:t>
            </a:r>
            <a:r>
              <a:rPr b="1" lang="ro-RO" u="sng">
                <a:solidFill>
                  <a:schemeClr val="hlink"/>
                </a:solidFill>
                <a:hlinkClick r:id="rId6"/>
              </a:rPr>
              <a:t>Mariner 10</a:t>
            </a:r>
            <a:r>
              <a:rPr b="1" lang="ro-RO"/>
              <a:t>, care a cartografiat doar 40 - 45 % din suprafața planetei. Începând din 2011, sonda spațială </a:t>
            </a:r>
            <a:r>
              <a:rPr b="1" lang="ro-RO" u="sng">
                <a:solidFill>
                  <a:schemeClr val="hlink"/>
                </a:solidFill>
                <a:hlinkClick r:id="rId7"/>
              </a:rPr>
              <a:t>MESSENGER</a:t>
            </a:r>
            <a:r>
              <a:rPr b="1" lang="ro-RO"/>
              <a:t> orbitează în jurul planetei pentru a studia compoziția chimică, geologia și câmpul magnetic.</a:t>
            </a:r>
            <a:endParaRPr/>
          </a:p>
          <a:p>
            <a:pPr indent="-228600" lvl="0" marL="228600" rtl="0" algn="l">
              <a:lnSpc>
                <a:spcPct val="90000"/>
              </a:lnSpc>
              <a:spcBef>
                <a:spcPts val="1000"/>
              </a:spcBef>
              <a:spcAft>
                <a:spcPts val="0"/>
              </a:spcAft>
              <a:buClr>
                <a:schemeClr val="dk1"/>
              </a:buClr>
              <a:buSzPct val="100000"/>
              <a:buChar char="•"/>
            </a:pPr>
            <a:r>
              <a:rPr b="1" lang="ro-RO"/>
              <a:t>În baza datelor furnizate de MESSENGER, Paul K. Byrne și Christian Klimczak (Carnegie Institution for Science – Washington) </a:t>
            </a:r>
            <a:r>
              <a:rPr b="1" baseline="30000" lang="ro-RO" u="sng">
                <a:solidFill>
                  <a:schemeClr val="hlink"/>
                </a:solidFill>
                <a:hlinkClick r:id="rId8"/>
              </a:rPr>
              <a:t>[1]</a:t>
            </a:r>
            <a:r>
              <a:rPr b="1" lang="ro-RO"/>
              <a:t> au realizat o hartă detaliată care arată că Mercur s-a contractat substanțial pe măsură ce s-a răcit. Conform cercetătorilor, Mercur și-a planeta Mercur este similară în aparență cu </a:t>
            </a:r>
            <a:r>
              <a:rPr b="1" lang="ro-RO" u="sng">
                <a:solidFill>
                  <a:schemeClr val="hlink"/>
                </a:solidFill>
                <a:hlinkClick r:id="rId9"/>
              </a:rPr>
              <a:t>Luna</a:t>
            </a:r>
            <a:r>
              <a:rPr b="1" lang="ro-RO"/>
              <a:t>, fiind împânzită de </a:t>
            </a:r>
            <a:r>
              <a:rPr b="1" lang="ro-RO" u="sng">
                <a:solidFill>
                  <a:schemeClr val="hlink"/>
                </a:solidFill>
                <a:hlinkClick r:id="rId10"/>
              </a:rPr>
              <a:t>cratere</a:t>
            </a:r>
            <a:r>
              <a:rPr b="1" lang="ro-RO"/>
              <a:t>. Ea nu are sateliți naturali și nici o atmosferă mai densă. Planeta are un nucleu mare de </a:t>
            </a:r>
            <a:r>
              <a:rPr b="1" lang="ro-RO" u="sng">
                <a:solidFill>
                  <a:schemeClr val="hlink"/>
                </a:solidFill>
                <a:hlinkClick r:id="rId11"/>
              </a:rPr>
              <a:t>fier</a:t>
            </a:r>
            <a:r>
              <a:rPr b="1" lang="ro-RO"/>
              <a:t> care generează un câmp magnetic de circa 100 de ori mai slab decât cel al </a:t>
            </a:r>
            <a:r>
              <a:rPr b="1" lang="ro-RO" u="sng">
                <a:solidFill>
                  <a:schemeClr val="hlink"/>
                </a:solidFill>
                <a:hlinkClick r:id="rId12"/>
              </a:rPr>
              <a:t>Pământului</a:t>
            </a:r>
            <a:r>
              <a:rPr b="1" lang="ro-RO"/>
              <a:t>. </a:t>
            </a:r>
            <a:r>
              <a:rPr b="1" lang="ro-RO" u="sng">
                <a:solidFill>
                  <a:schemeClr val="hlink"/>
                </a:solidFill>
                <a:hlinkClick r:id="rId13"/>
              </a:rPr>
              <a:t>Temperatura</a:t>
            </a:r>
            <a:r>
              <a:rPr b="1" lang="ro-RO"/>
              <a:t> la suprafața planetei Mercur variază de la aproximativ 90 K până la 700 K, punctul subsolar fiind cel mai fierbinte și fundul craterelor de lângă poli fiind punctele cele mai reci.</a:t>
            </a:r>
            <a:endParaRPr/>
          </a:p>
          <a:p>
            <a:pPr indent="-228600" lvl="0" marL="228600" rtl="0" algn="l">
              <a:lnSpc>
                <a:spcPct val="90000"/>
              </a:lnSpc>
              <a:spcBef>
                <a:spcPts val="1000"/>
              </a:spcBef>
              <a:spcAft>
                <a:spcPts val="0"/>
              </a:spcAft>
              <a:buClr>
                <a:schemeClr val="dk1"/>
              </a:buClr>
              <a:buSzPct val="100000"/>
              <a:buChar char="•"/>
            </a:pPr>
            <a:r>
              <a:rPr b="1" lang="ro-RO"/>
              <a:t>Observații înregistrate ale planetei Mercur datează din vremea </a:t>
            </a:r>
            <a:r>
              <a:rPr b="1" lang="ro-RO" u="sng">
                <a:solidFill>
                  <a:schemeClr val="hlink"/>
                </a:solidFill>
                <a:hlinkClick r:id="rId14"/>
              </a:rPr>
              <a:t>sumerienilor</a:t>
            </a:r>
            <a:r>
              <a:rPr b="1" lang="ro-RO"/>
              <a:t>, în al treilea mileniu înaintea erei noastre. </a:t>
            </a:r>
            <a:r>
              <a:rPr b="1" lang="ro-RO" u="sng">
                <a:solidFill>
                  <a:schemeClr val="hlink"/>
                </a:solidFill>
                <a:hlinkClick r:id="rId15"/>
              </a:rPr>
              <a:t>Romanii</a:t>
            </a:r>
            <a:r>
              <a:rPr b="1" lang="ro-RO"/>
              <a:t> au numit planeta după zeul mesager </a:t>
            </a:r>
            <a:r>
              <a:rPr b="1" lang="ro-RO" u="sng">
                <a:solidFill>
                  <a:schemeClr val="hlink"/>
                </a:solidFill>
                <a:hlinkClick r:id="rId16"/>
              </a:rPr>
              <a:t>Mercur</a:t>
            </a:r>
            <a:r>
              <a:rPr b="1" lang="ro-RO"/>
              <a:t> (în Grecia </a:t>
            </a:r>
            <a:r>
              <a:rPr b="1" i="1" lang="ro-RO"/>
              <a:t>Hermes</a:t>
            </a:r>
            <a:r>
              <a:rPr b="1" lang="ro-RO"/>
              <a:t>, în Babilonia </a:t>
            </a:r>
            <a:r>
              <a:rPr b="1" i="1" lang="ro-RO"/>
              <a:t>Nabu</a:t>
            </a:r>
            <a:r>
              <a:rPr b="1" lang="ro-RO"/>
              <a:t>), probabil datorită mișcării aparent rapide</a:t>
            </a:r>
            <a:r>
              <a:rPr b="1" baseline="30000" lang="ro-RO" u="sng">
                <a:solidFill>
                  <a:schemeClr val="hlink"/>
                </a:solidFill>
                <a:hlinkClick r:id="rId17"/>
              </a:rPr>
              <a:t>[2]</a:t>
            </a:r>
            <a:r>
              <a:rPr b="1" lang="ro-RO"/>
              <a:t>. pe cerul crepuscular. </a:t>
            </a:r>
            <a:r>
              <a:rPr b="1" lang="ro-RO" u="sng">
                <a:solidFill>
                  <a:schemeClr val="hlink"/>
                </a:solidFill>
                <a:hlinkClick r:id="rId18"/>
              </a:rPr>
              <a:t>Simbolul astronomic</a:t>
            </a:r>
            <a:r>
              <a:rPr b="1" lang="ro-RO"/>
              <a:t> pentru Mercur este o versiune stilizată a capului zeului având o pălărie cu aripi, pe un </a:t>
            </a:r>
            <a:r>
              <a:rPr b="1" lang="ro-RO" u="sng">
                <a:solidFill>
                  <a:schemeClr val="hlink"/>
                </a:solidFill>
                <a:hlinkClick r:id="rId19"/>
              </a:rPr>
              <a:t>caduceu</a:t>
            </a:r>
            <a:r>
              <a:rPr b="1" lang="ro-RO"/>
              <a:t>, un antic simbol astrologic. Înainte de secolul 5 î.Hr. astronomii greci credeau că planeta e formată din două obiecte separate: una vizibilă doar la răsărit și cealaltă vizibilă doar la apus. În India planeta a fost denumită </a:t>
            </a:r>
            <a:r>
              <a:rPr b="1" lang="ro-RO" u="sng">
                <a:solidFill>
                  <a:schemeClr val="hlink"/>
                </a:solidFill>
                <a:hlinkClick r:id="rId20"/>
              </a:rPr>
              <a:t>Budha</a:t>
            </a:r>
            <a:r>
              <a:rPr b="1" lang="ro-RO"/>
              <a:t>, dupa fiul Chandrei (al Lunii). Culturile chineză, coreană, japoneză și vietnameză fac referiri la planeta Mercur sub denumirea de „Steaua apei”, denumire bazată pe cele Cinci Elemente.</a:t>
            </a:r>
            <a:endParaRPr/>
          </a:p>
          <a:p>
            <a:pPr indent="-130810" lvl="0" marL="228600" rtl="0" algn="l">
              <a:lnSpc>
                <a:spcPct val="90000"/>
              </a:lnSpc>
              <a:spcBef>
                <a:spcPts val="1000"/>
              </a:spcBef>
              <a:spcAft>
                <a:spcPts val="0"/>
              </a:spcAft>
              <a:buClr>
                <a:schemeClr val="dk1"/>
              </a:buClr>
              <a:buSzPct val="100000"/>
              <a:buNone/>
            </a:pPr>
            <a:r>
              <a:t/>
            </a:r>
            <a:endParaRPr b="1"/>
          </a:p>
        </p:txBody>
      </p:sp>
      <p:pic>
        <p:nvPicPr>
          <p:cNvPr id="103" name="Google Shape;103;p15"/>
          <p:cNvPicPr preferRelativeResize="0"/>
          <p:nvPr/>
        </p:nvPicPr>
        <p:blipFill rotWithShape="1">
          <a:blip r:embed="rId21">
            <a:alphaModFix/>
          </a:blip>
          <a:srcRect b="0" l="0" r="0" t="0"/>
          <a:stretch/>
        </p:blipFill>
        <p:spPr>
          <a:xfrm>
            <a:off x="8657060" y="4635589"/>
            <a:ext cx="3534940" cy="2222411"/>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16"/>
          <p:cNvSpPr txBox="1"/>
          <p:nvPr>
            <p:ph type="title"/>
          </p:nvPr>
        </p:nvSpPr>
        <p:spPr>
          <a:xfrm>
            <a:off x="838200" y="356247"/>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ro-RO"/>
              <a:t>                           venus </a:t>
            </a:r>
            <a:endParaRPr/>
          </a:p>
        </p:txBody>
      </p:sp>
      <p:sp>
        <p:nvSpPr>
          <p:cNvPr id="109" name="Google Shape;109;p16"/>
          <p:cNvSpPr txBox="1"/>
          <p:nvPr>
            <p:ph idx="1" type="body"/>
          </p:nvPr>
        </p:nvSpPr>
        <p:spPr>
          <a:xfrm>
            <a:off x="838200" y="1207363"/>
            <a:ext cx="9175812" cy="4969599"/>
          </a:xfrm>
          <a:prstGeom prst="rect">
            <a:avLst/>
          </a:prstGeom>
          <a:noFill/>
          <a:ln>
            <a:noFill/>
          </a:ln>
        </p:spPr>
        <p:txBody>
          <a:bodyPr anchorCtr="0" anchor="t" bIns="45700" lIns="91425" spcFirstLastPara="1" rIns="91425" wrap="square" tIns="45700">
            <a:normAutofit fontScale="55000" lnSpcReduction="20000"/>
          </a:bodyPr>
          <a:lstStyle/>
          <a:p>
            <a:pPr indent="-228600" lvl="0" marL="228600" rtl="0" algn="l">
              <a:lnSpc>
                <a:spcPct val="90000"/>
              </a:lnSpc>
              <a:spcBef>
                <a:spcPts val="0"/>
              </a:spcBef>
              <a:spcAft>
                <a:spcPts val="0"/>
              </a:spcAft>
              <a:buClr>
                <a:schemeClr val="dk1"/>
              </a:buClr>
              <a:buSzPct val="100000"/>
              <a:buChar char="•"/>
            </a:pPr>
            <a:r>
              <a:rPr b="1" lang="ro-RO"/>
              <a:t>Venus</a:t>
            </a:r>
            <a:r>
              <a:rPr lang="ro-RO"/>
              <a:t> cunoscut și ca </a:t>
            </a:r>
            <a:r>
              <a:rPr b="1" lang="ro-RO"/>
              <a:t>Luceafărul</a:t>
            </a:r>
            <a:r>
              <a:rPr lang="ro-RO"/>
              <a:t> este a doua </a:t>
            </a:r>
            <a:r>
              <a:rPr lang="ro-RO" u="sng">
                <a:solidFill>
                  <a:schemeClr val="hlink"/>
                </a:solidFill>
                <a:hlinkClick r:id="rId3"/>
              </a:rPr>
              <a:t>planetă</a:t>
            </a:r>
            <a:r>
              <a:rPr lang="ro-RO"/>
              <a:t> de la </a:t>
            </a:r>
            <a:r>
              <a:rPr lang="ro-RO" u="sng">
                <a:solidFill>
                  <a:schemeClr val="hlink"/>
                </a:solidFill>
                <a:hlinkClick r:id="rId4"/>
              </a:rPr>
              <a:t>Soare</a:t>
            </a:r>
            <a:r>
              <a:rPr lang="ro-RO"/>
              <a:t>. Este numită după </a:t>
            </a:r>
            <a:r>
              <a:rPr lang="ro-RO" u="sng">
                <a:solidFill>
                  <a:schemeClr val="hlink"/>
                </a:solidFill>
                <a:hlinkClick r:id="rId5"/>
              </a:rPr>
              <a:t>zeița romană a iubirii și frumuseții</a:t>
            </a:r>
            <a:r>
              <a:rPr lang="ro-RO"/>
              <a:t>. Este al treilea obiect natural ca luminozitate pe cerul nopții după </a:t>
            </a:r>
            <a:r>
              <a:rPr lang="ro-RO" u="sng">
                <a:solidFill>
                  <a:schemeClr val="hlink"/>
                </a:solidFill>
                <a:hlinkClick r:id="rId6"/>
              </a:rPr>
              <a:t>Soare</a:t>
            </a:r>
            <a:r>
              <a:rPr lang="ro-RO"/>
              <a:t> și </a:t>
            </a:r>
            <a:r>
              <a:rPr lang="ro-RO" u="sng">
                <a:solidFill>
                  <a:schemeClr val="hlink"/>
                </a:solidFill>
                <a:hlinkClick r:id="rId7"/>
              </a:rPr>
              <a:t>Lună</a:t>
            </a:r>
            <a:r>
              <a:rPr lang="ro-RO"/>
              <a:t>. Mărimea sa stelară observată atinge -4,6 m și este suficientă pentru ca lumina reflectată din Venus să creeze umbre; rareori este vizibilă cu ochiul liber și în timpul zilei.</a:t>
            </a:r>
            <a:r>
              <a:rPr baseline="30000" lang="ro-RO" u="sng">
                <a:solidFill>
                  <a:schemeClr val="hlink"/>
                </a:solidFill>
                <a:hlinkClick r:id="rId8"/>
              </a:rPr>
              <a:t>[11][12]</a:t>
            </a:r>
            <a:r>
              <a:rPr lang="ro-RO"/>
              <a:t> Deoarece Venus este mai aproape de Soare decât de Pământ, este întotdeauna vizibilă la o distanță unghiulară scurtă de acesta; alungirea sa maximă este de 47,8 °. Distanța lui Venus față de Pământ variază de la aproximativ 40 de milioane de km până la aproximativ 259 de milioane de km. Situată la circa 108 milioane km de </a:t>
            </a:r>
            <a:r>
              <a:rPr lang="ro-RO" u="sng">
                <a:solidFill>
                  <a:schemeClr val="hlink"/>
                </a:solidFill>
                <a:hlinkClick r:id="rId9"/>
              </a:rPr>
              <a:t>Soare</a:t>
            </a:r>
            <a:r>
              <a:rPr lang="ro-RO"/>
              <a:t>, Venus își parcurge orbita în 224,7 de zile.</a:t>
            </a:r>
            <a:r>
              <a:rPr baseline="30000" lang="ro-RO" u="sng">
                <a:solidFill>
                  <a:schemeClr val="hlink"/>
                </a:solidFill>
                <a:hlinkClick r:id="rId10"/>
              </a:rPr>
              <a:t>[13]</a:t>
            </a:r>
            <a:r>
              <a:rPr lang="ro-RO"/>
              <a:t> Rotația în jurul propriei sale axe este foarte lentă, durează 243 de zile și are loc de la est la vest, în sens invers față de rotația celorlalte planete. Venus își atinge luminozitatea maximă cu câteva ore înainte de răsărit sau după apus, motiv pentru care popular este cunoscută sub numele de </a:t>
            </a:r>
            <a:r>
              <a:rPr b="1" lang="ro-RO"/>
              <a:t>Luceafărul de dimineață</a:t>
            </a:r>
            <a:r>
              <a:rPr lang="ro-RO"/>
              <a:t> și </a:t>
            </a:r>
            <a:r>
              <a:rPr b="1" lang="ro-RO"/>
              <a:t>Luceafărul de seară</a:t>
            </a:r>
            <a:r>
              <a:rPr lang="ro-RO"/>
              <a:t>. Planeta nu are nici un satelit, caracteristică pe care o împărtășește doar cu </a:t>
            </a:r>
            <a:r>
              <a:rPr lang="ro-RO" u="sng">
                <a:solidFill>
                  <a:schemeClr val="hlink"/>
                </a:solidFill>
                <a:hlinkClick r:id="rId11"/>
              </a:rPr>
              <a:t>Mercur</a:t>
            </a:r>
            <a:r>
              <a:rPr lang="ro-RO"/>
              <a:t> între planetele din </a:t>
            </a:r>
            <a:r>
              <a:rPr lang="ro-RO" u="sng">
                <a:solidFill>
                  <a:schemeClr val="hlink"/>
                </a:solidFill>
                <a:hlinkClick r:id="rId12"/>
              </a:rPr>
              <a:t>Sistemul Solar</a:t>
            </a:r>
            <a:r>
              <a:rPr lang="ro-RO"/>
              <a:t>.</a:t>
            </a:r>
            <a:r>
              <a:rPr baseline="30000" lang="ro-RO" u="sng">
                <a:solidFill>
                  <a:schemeClr val="hlink"/>
                </a:solidFill>
                <a:hlinkClick r:id="rId13"/>
              </a:rPr>
              <a:t>[14]</a:t>
            </a:r>
            <a:endParaRPr/>
          </a:p>
          <a:p>
            <a:pPr indent="-228600" lvl="0" marL="228600" rtl="0" algn="l">
              <a:lnSpc>
                <a:spcPct val="90000"/>
              </a:lnSpc>
              <a:spcBef>
                <a:spcPts val="1000"/>
              </a:spcBef>
              <a:spcAft>
                <a:spcPts val="0"/>
              </a:spcAft>
              <a:buClr>
                <a:schemeClr val="dk1"/>
              </a:buClr>
              <a:buSzPct val="100000"/>
              <a:buChar char="•"/>
            </a:pPr>
            <a:r>
              <a:rPr lang="ro-RO"/>
              <a:t>Venus este o planetă telurică și este uneori numită „planeta soră” a Pământului, datorită dimensiunii lor similare, a masei, a apropierii de Soare și a compoziției chimice. În alte aspecte diferă radical de Terra. Are cea mai densă atmosferă dintre cele patru planete telurice, constând din mai mult de 96 % </a:t>
            </a:r>
            <a:r>
              <a:rPr lang="ro-RO" u="sng">
                <a:solidFill>
                  <a:schemeClr val="hlink"/>
                </a:solidFill>
                <a:hlinkClick r:id="rId14"/>
              </a:rPr>
              <a:t>dioxid de carbon</a:t>
            </a:r>
            <a:r>
              <a:rPr lang="ro-RO"/>
              <a:t>. </a:t>
            </a:r>
            <a:r>
              <a:rPr lang="ro-RO" u="sng">
                <a:solidFill>
                  <a:schemeClr val="hlink"/>
                </a:solidFill>
                <a:hlinkClick r:id="rId15"/>
              </a:rPr>
              <a:t>Presiunea atmosferică</a:t>
            </a:r>
            <a:r>
              <a:rPr lang="ro-RO"/>
              <a:t> la suprafața planetei este de 92 de ori mai mare decât pe Pământ sau aproximativ presiunea găsită la 900 m subacvatic pe Pământ. Venus este de departe cea mai fierbinte planetă din Sistemul Solar, cu o temperatură medie a suprafeței de 735 K (462 °C; 863 °F), chiar dacă </a:t>
            </a:r>
            <a:r>
              <a:rPr lang="ro-RO" u="sng">
                <a:solidFill>
                  <a:schemeClr val="hlink"/>
                </a:solidFill>
                <a:hlinkClick r:id="rId16"/>
              </a:rPr>
              <a:t>Mercur</a:t>
            </a:r>
            <a:r>
              <a:rPr lang="ro-RO"/>
              <a:t> este mai aproape de </a:t>
            </a:r>
            <a:r>
              <a:rPr lang="ro-RO" u="sng">
                <a:solidFill>
                  <a:schemeClr val="hlink"/>
                </a:solidFill>
                <a:hlinkClick r:id="rId17"/>
              </a:rPr>
              <a:t>Soare</a:t>
            </a:r>
            <a:r>
              <a:rPr lang="ro-RO"/>
              <a:t>. Venus este acoperită cu un strat opac de nori de </a:t>
            </a:r>
            <a:r>
              <a:rPr lang="ro-RO" u="sng">
                <a:solidFill>
                  <a:schemeClr val="hlink"/>
                </a:solidFill>
                <a:hlinkClick r:id="rId18"/>
              </a:rPr>
              <a:t>acid sulfuric</a:t>
            </a:r>
            <a:r>
              <a:rPr lang="ro-RO"/>
              <a:t> care reflectă bine și nu permit observarea suprafeței sale din spațiu în </a:t>
            </a:r>
            <a:r>
              <a:rPr lang="ro-RO" u="sng">
                <a:solidFill>
                  <a:schemeClr val="hlink"/>
                </a:solidFill>
                <a:hlinkClick r:id="rId19"/>
              </a:rPr>
              <a:t>lumină vizibilă</a:t>
            </a:r>
            <a:r>
              <a:rPr lang="ro-RO"/>
              <a:t>. Există presupuneri că pe Venus au existat oceane în trecut,</a:t>
            </a:r>
            <a:r>
              <a:rPr baseline="30000" lang="ro-RO" u="sng">
                <a:solidFill>
                  <a:schemeClr val="hlink"/>
                </a:solidFill>
                <a:hlinkClick r:id="rId20"/>
              </a:rPr>
              <a:t>[15][16]</a:t>
            </a:r>
            <a:r>
              <a:rPr lang="ro-RO"/>
              <a:t> ca pe Pământ, dar s-au evaporat pe măsură ce temperatura suprafeței a crescut.</a:t>
            </a:r>
            <a:r>
              <a:rPr baseline="30000" lang="ro-RO" u="sng">
                <a:solidFill>
                  <a:schemeClr val="hlink"/>
                </a:solidFill>
                <a:hlinkClick r:id="rId21"/>
              </a:rPr>
              <a:t>[17]</a:t>
            </a:r>
            <a:r>
              <a:rPr lang="ro-RO"/>
              <a:t> Apa a fost probabil </a:t>
            </a:r>
            <a:r>
              <a:rPr lang="ro-RO" u="sng">
                <a:solidFill>
                  <a:schemeClr val="hlink"/>
                </a:solidFill>
                <a:hlinkClick r:id="rId22"/>
              </a:rPr>
              <a:t>fotodisociată</a:t>
            </a:r>
            <a:r>
              <a:rPr lang="ro-RO"/>
              <a:t>, iar hidrogenul liber a fost împrăștiat în spațiul interplanetar de </a:t>
            </a:r>
            <a:r>
              <a:rPr lang="ro-RO" u="sng">
                <a:solidFill>
                  <a:schemeClr val="hlink"/>
                </a:solidFill>
                <a:hlinkClick r:id="rId23"/>
              </a:rPr>
              <a:t>vântul solar</a:t>
            </a:r>
            <a:r>
              <a:rPr lang="ro-RO"/>
              <a:t> din cauza lipsei unui </a:t>
            </a:r>
            <a:r>
              <a:rPr lang="ro-RO" u="sng">
                <a:solidFill>
                  <a:schemeClr val="hlink"/>
                </a:solidFill>
                <a:hlinkClick r:id="rId24"/>
              </a:rPr>
              <a:t>câmp magnetic planetar</a:t>
            </a:r>
            <a:r>
              <a:rPr lang="ro-RO"/>
              <a:t>.</a:t>
            </a:r>
            <a:r>
              <a:rPr baseline="30000" lang="ro-RO" u="sng">
                <a:solidFill>
                  <a:schemeClr val="hlink"/>
                </a:solidFill>
                <a:hlinkClick r:id="rId25"/>
              </a:rPr>
              <a:t>[18]</a:t>
            </a:r>
            <a:r>
              <a:rPr lang="ro-RO"/>
              <a:t> Venus nu are un nucleu metalic de dimensiuni mari, ca cel al pământului, motiv pentru care nu are un câmp magnetic protector. Peisajul actual al lui Venus este un deșert uscat cu roci acoperite de praf</a:t>
            </a:r>
            <a:endParaRPr/>
          </a:p>
          <a:p>
            <a:pPr indent="-130810" lvl="0" marL="228600" rtl="0" algn="l">
              <a:lnSpc>
                <a:spcPct val="90000"/>
              </a:lnSpc>
              <a:spcBef>
                <a:spcPts val="1000"/>
              </a:spcBef>
              <a:spcAft>
                <a:spcPts val="0"/>
              </a:spcAft>
              <a:buClr>
                <a:schemeClr val="dk1"/>
              </a:buClr>
              <a:buSzPct val="100000"/>
              <a:buNone/>
            </a:pPr>
            <a:r>
              <a:t/>
            </a:r>
            <a:endParaRPr/>
          </a:p>
        </p:txBody>
      </p:sp>
      <p:pic>
        <p:nvPicPr>
          <p:cNvPr id="110" name="Google Shape;110;p16"/>
          <p:cNvPicPr preferRelativeResize="0"/>
          <p:nvPr/>
        </p:nvPicPr>
        <p:blipFill rotWithShape="1">
          <a:blip r:embed="rId26">
            <a:alphaModFix/>
          </a:blip>
          <a:srcRect b="0" l="0" r="0" t="0"/>
          <a:stretch/>
        </p:blipFill>
        <p:spPr>
          <a:xfrm>
            <a:off x="-108318188" y="5284278"/>
            <a:ext cx="104422844" cy="682837"/>
          </a:xfrm>
          <a:prstGeom prst="rect">
            <a:avLst/>
          </a:prstGeom>
          <a:noFill/>
          <a:ln>
            <a:noFill/>
          </a:ln>
        </p:spPr>
      </p:pic>
      <p:pic>
        <p:nvPicPr>
          <p:cNvPr id="111" name="Google Shape;111;p16"/>
          <p:cNvPicPr preferRelativeResize="0"/>
          <p:nvPr/>
        </p:nvPicPr>
        <p:blipFill rotWithShape="1">
          <a:blip r:embed="rId27">
            <a:alphaModFix/>
          </a:blip>
          <a:srcRect b="0" l="0" r="0" t="0"/>
          <a:stretch/>
        </p:blipFill>
        <p:spPr>
          <a:xfrm>
            <a:off x="9703927" y="5076231"/>
            <a:ext cx="2559094" cy="1781769"/>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ro-RO"/>
              <a:t>                                    Tera </a:t>
            </a:r>
            <a:endParaRPr/>
          </a:p>
        </p:txBody>
      </p:sp>
      <p:sp>
        <p:nvSpPr>
          <p:cNvPr id="117" name="Google Shape;117;p17"/>
          <p:cNvSpPr txBox="1"/>
          <p:nvPr>
            <p:ph idx="1" type="body"/>
          </p:nvPr>
        </p:nvSpPr>
        <p:spPr>
          <a:xfrm>
            <a:off x="838199" y="1384917"/>
            <a:ext cx="10818181" cy="4074850"/>
          </a:xfrm>
          <a:prstGeom prst="rect">
            <a:avLst/>
          </a:prstGeom>
          <a:noFill/>
          <a:ln>
            <a:noFill/>
          </a:ln>
        </p:spPr>
        <p:txBody>
          <a:bodyPr anchorCtr="0" anchor="t" bIns="45700" lIns="91425" spcFirstLastPara="1" rIns="91425" wrap="square" tIns="45700">
            <a:normAutofit fontScale="47500" lnSpcReduction="20000"/>
          </a:bodyPr>
          <a:lstStyle/>
          <a:p>
            <a:pPr indent="-228600" lvl="0" marL="228600" rtl="0" algn="l">
              <a:lnSpc>
                <a:spcPct val="90000"/>
              </a:lnSpc>
              <a:spcBef>
                <a:spcPts val="0"/>
              </a:spcBef>
              <a:spcAft>
                <a:spcPts val="0"/>
              </a:spcAft>
              <a:buClr>
                <a:schemeClr val="dk1"/>
              </a:buClr>
              <a:buSzPct val="100000"/>
              <a:buChar char="•"/>
            </a:pPr>
            <a:r>
              <a:rPr b="1" lang="ro-RO"/>
              <a:t>Pământul</a:t>
            </a:r>
            <a:r>
              <a:rPr lang="ro-RO"/>
              <a:t> (numit și </a:t>
            </a:r>
            <a:r>
              <a:rPr b="1" lang="ro-RO"/>
              <a:t>Terra</a:t>
            </a:r>
            <a:r>
              <a:rPr lang="ro-RO"/>
              <a:t> sau „</a:t>
            </a:r>
            <a:r>
              <a:rPr b="1" lang="ro-RO"/>
              <a:t>Planeta albastră</a:t>
            </a:r>
            <a:r>
              <a:rPr lang="ro-RO"/>
              <a:t>”) este a treia </a:t>
            </a:r>
            <a:r>
              <a:rPr lang="ro-RO" u="sng">
                <a:solidFill>
                  <a:schemeClr val="hlink"/>
                </a:solidFill>
                <a:hlinkClick r:id="rId3"/>
              </a:rPr>
              <a:t>planetă</a:t>
            </a:r>
            <a:r>
              <a:rPr lang="ro-RO"/>
              <a:t> de la </a:t>
            </a:r>
            <a:r>
              <a:rPr lang="ro-RO" u="sng">
                <a:solidFill>
                  <a:schemeClr val="hlink"/>
                </a:solidFill>
                <a:hlinkClick r:id="rId4"/>
              </a:rPr>
              <a:t>Soare</a:t>
            </a:r>
            <a:r>
              <a:rPr lang="ro-RO"/>
              <a:t> și cea mai mare dintre </a:t>
            </a:r>
            <a:r>
              <a:rPr lang="ro-RO" u="sng">
                <a:solidFill>
                  <a:schemeClr val="hlink"/>
                </a:solidFill>
                <a:hlinkClick r:id="rId5"/>
              </a:rPr>
              <a:t>planetele telurice</a:t>
            </a:r>
            <a:r>
              <a:rPr lang="ro-RO"/>
              <a:t> ale </a:t>
            </a:r>
            <a:r>
              <a:rPr lang="ro-RO" u="sng">
                <a:solidFill>
                  <a:schemeClr val="hlink"/>
                </a:solidFill>
                <a:hlinkClick r:id="rId6"/>
              </a:rPr>
              <a:t>Sistemului Solar</a:t>
            </a:r>
            <a:r>
              <a:rPr lang="ro-RO"/>
              <a:t>, atât pentru </a:t>
            </a:r>
            <a:r>
              <a:rPr lang="ro-RO" u="sng">
                <a:solidFill>
                  <a:schemeClr val="hlink"/>
                </a:solidFill>
                <a:hlinkClick r:id="rId7"/>
              </a:rPr>
              <a:t>masă</a:t>
            </a:r>
            <a:r>
              <a:rPr lang="ro-RO"/>
              <a:t>, cât și pentru </a:t>
            </a:r>
            <a:r>
              <a:rPr lang="ro-RO" u="sng">
                <a:solidFill>
                  <a:schemeClr val="hlink"/>
                </a:solidFill>
                <a:hlinkClick r:id="rId8"/>
              </a:rPr>
              <a:t>diametru</a:t>
            </a:r>
            <a:r>
              <a:rPr lang="ro-RO"/>
              <a:t>. Este singurul </a:t>
            </a:r>
            <a:r>
              <a:rPr lang="ro-RO" u="sng">
                <a:solidFill>
                  <a:schemeClr val="hlink"/>
                </a:solidFill>
                <a:hlinkClick r:id="rId9"/>
              </a:rPr>
              <a:t>corp ceresc</a:t>
            </a:r>
            <a:r>
              <a:rPr lang="ro-RO"/>
              <a:t> despre care se știe că adăpostește </a:t>
            </a:r>
            <a:r>
              <a:rPr lang="ro-RO" u="sng">
                <a:solidFill>
                  <a:schemeClr val="hlink"/>
                </a:solidFill>
                <a:hlinkClick r:id="rId10"/>
              </a:rPr>
              <a:t>viață</a:t>
            </a:r>
            <a:r>
              <a:rPr lang="ro-RO"/>
              <a:t>. Aproximativ 29,2 % din suprafața Pământului este un uscat format din </a:t>
            </a:r>
            <a:r>
              <a:rPr lang="ro-RO" u="sng">
                <a:solidFill>
                  <a:schemeClr val="hlink"/>
                </a:solidFill>
                <a:hlinkClick r:id="rId11"/>
              </a:rPr>
              <a:t>continente</a:t>
            </a:r>
            <a:r>
              <a:rPr lang="ro-RO"/>
              <a:t> și </a:t>
            </a:r>
            <a:r>
              <a:rPr lang="ro-RO" u="sng">
                <a:solidFill>
                  <a:schemeClr val="hlink"/>
                </a:solidFill>
                <a:hlinkClick r:id="rId12"/>
              </a:rPr>
              <a:t>insule</a:t>
            </a:r>
            <a:r>
              <a:rPr lang="ro-RO"/>
              <a:t>. Restul de 70,8 % este acoperit cu </a:t>
            </a:r>
            <a:r>
              <a:rPr lang="ro-RO" u="sng">
                <a:solidFill>
                  <a:schemeClr val="hlink"/>
                </a:solidFill>
                <a:hlinkClick r:id="rId13"/>
              </a:rPr>
              <a:t>apă</a:t>
            </a:r>
            <a:r>
              <a:rPr lang="ro-RO"/>
              <a:t>,</a:t>
            </a:r>
            <a:r>
              <a:rPr baseline="30000" lang="ro-RO" u="sng">
                <a:solidFill>
                  <a:schemeClr val="hlink"/>
                </a:solidFill>
                <a:hlinkClick r:id="rId14"/>
              </a:rPr>
              <a:t>[16]</a:t>
            </a:r>
            <a:r>
              <a:rPr lang="ro-RO"/>
              <a:t> în mare parte de </a:t>
            </a:r>
            <a:r>
              <a:rPr lang="ro-RO" u="sng">
                <a:solidFill>
                  <a:schemeClr val="hlink"/>
                </a:solidFill>
                <a:hlinkClick r:id="rId15"/>
              </a:rPr>
              <a:t>oceane</a:t>
            </a:r>
            <a:r>
              <a:rPr lang="ro-RO"/>
              <a:t>, </a:t>
            </a:r>
            <a:r>
              <a:rPr lang="ro-RO" u="sng">
                <a:solidFill>
                  <a:schemeClr val="hlink"/>
                </a:solidFill>
                <a:hlinkClick r:id="rId16"/>
              </a:rPr>
              <a:t>mări</a:t>
            </a:r>
            <a:r>
              <a:rPr lang="ro-RO"/>
              <a:t>, </a:t>
            </a:r>
            <a:r>
              <a:rPr lang="ro-RO" u="sng">
                <a:solidFill>
                  <a:schemeClr val="hlink"/>
                </a:solidFill>
                <a:hlinkClick r:id="rId17"/>
              </a:rPr>
              <a:t>golfuri</a:t>
            </a:r>
            <a:r>
              <a:rPr lang="ro-RO"/>
              <a:t> și alte corpuri de apă sărată, dar și de </a:t>
            </a:r>
            <a:r>
              <a:rPr lang="ro-RO" u="sng">
                <a:solidFill>
                  <a:schemeClr val="hlink"/>
                </a:solidFill>
                <a:hlinkClick r:id="rId18"/>
              </a:rPr>
              <a:t>lacuri</a:t>
            </a:r>
            <a:r>
              <a:rPr lang="ro-RO"/>
              <a:t>, </a:t>
            </a:r>
            <a:r>
              <a:rPr lang="ro-RO" u="sng">
                <a:solidFill>
                  <a:schemeClr val="hlink"/>
                </a:solidFill>
                <a:hlinkClick r:id="rId19"/>
              </a:rPr>
              <a:t>râuri</a:t>
            </a:r>
            <a:r>
              <a:rPr lang="ro-RO"/>
              <a:t> și alte ape dulci, care împreună constituie </a:t>
            </a:r>
            <a:r>
              <a:rPr lang="ro-RO" u="sng">
                <a:solidFill>
                  <a:schemeClr val="hlink"/>
                </a:solidFill>
                <a:hlinkClick r:id="rId20"/>
              </a:rPr>
              <a:t>hidrosfera</a:t>
            </a:r>
            <a:r>
              <a:rPr lang="ro-RO"/>
              <a:t>.</a:t>
            </a:r>
            <a:r>
              <a:rPr baseline="30000" lang="ro-RO" u="sng">
                <a:solidFill>
                  <a:schemeClr val="hlink"/>
                </a:solidFill>
                <a:hlinkClick r:id="rId21"/>
              </a:rPr>
              <a:t>[28]</a:t>
            </a:r>
            <a:r>
              <a:rPr lang="ro-RO"/>
              <a:t> O mare parte din </a:t>
            </a:r>
            <a:r>
              <a:rPr lang="ro-RO" u="sng">
                <a:solidFill>
                  <a:schemeClr val="hlink"/>
                </a:solidFill>
                <a:hlinkClick r:id="rId22"/>
              </a:rPr>
              <a:t>regiunile polare</a:t>
            </a:r>
            <a:r>
              <a:rPr lang="ro-RO"/>
              <a:t> ale Pământului sunt acoperite cu </a:t>
            </a:r>
            <a:r>
              <a:rPr lang="ro-RO" u="sng">
                <a:solidFill>
                  <a:schemeClr val="hlink"/>
                </a:solidFill>
                <a:hlinkClick r:id="rId23"/>
              </a:rPr>
              <a:t>gheață</a:t>
            </a:r>
            <a:r>
              <a:rPr lang="ro-RO"/>
              <a:t>. Stratul exterior al Pământului este împărțit în mai multe </a:t>
            </a:r>
            <a:r>
              <a:rPr lang="ro-RO" u="sng">
                <a:solidFill>
                  <a:schemeClr val="hlink"/>
                </a:solidFill>
                <a:hlinkClick r:id="rId24"/>
              </a:rPr>
              <a:t>plăci tectonice</a:t>
            </a:r>
            <a:r>
              <a:rPr lang="ro-RO"/>
              <a:t> rigide care migrează pe suprafață de-a lungul a multe milioane de ani. Interiorul Pământului rămâne activ cu un </a:t>
            </a:r>
            <a:r>
              <a:rPr lang="ro-RO" u="sng">
                <a:solidFill>
                  <a:schemeClr val="hlink"/>
                </a:solidFill>
                <a:hlinkClick r:id="rId25"/>
              </a:rPr>
              <a:t>nucleu interior</a:t>
            </a:r>
            <a:r>
              <a:rPr lang="ro-RO"/>
              <a:t> din fier solid, un miez exterior lichid care generează </a:t>
            </a:r>
            <a:r>
              <a:rPr lang="ro-RO" u="sng">
                <a:solidFill>
                  <a:schemeClr val="hlink"/>
                </a:solidFill>
                <a:hlinkClick r:id="rId26"/>
              </a:rPr>
              <a:t>câmpul magnetic al Pământului</a:t>
            </a:r>
            <a:r>
              <a:rPr lang="ro-RO"/>
              <a:t> și o </a:t>
            </a:r>
            <a:r>
              <a:rPr lang="ro-RO" u="sng">
                <a:solidFill>
                  <a:schemeClr val="hlink"/>
                </a:solidFill>
                <a:hlinkClick r:id="rId27"/>
              </a:rPr>
              <a:t>manta</a:t>
            </a:r>
            <a:r>
              <a:rPr lang="ro-RO"/>
              <a:t> de convecție care conduce tectonica plăcilor.</a:t>
            </a:r>
            <a:endParaRPr/>
          </a:p>
          <a:p>
            <a:pPr indent="-228600" lvl="0" marL="228600" rtl="0" algn="l">
              <a:lnSpc>
                <a:spcPct val="90000"/>
              </a:lnSpc>
              <a:spcBef>
                <a:spcPts val="1000"/>
              </a:spcBef>
              <a:spcAft>
                <a:spcPts val="0"/>
              </a:spcAft>
              <a:buClr>
                <a:schemeClr val="dk1"/>
              </a:buClr>
              <a:buSzPct val="100000"/>
              <a:buChar char="•"/>
            </a:pPr>
            <a:r>
              <a:rPr lang="ro-RO" u="sng">
                <a:solidFill>
                  <a:schemeClr val="hlink"/>
                </a:solidFill>
                <a:hlinkClick r:id="rId28"/>
              </a:rPr>
              <a:t>Atmosfera Pământului</a:t>
            </a:r>
            <a:r>
              <a:rPr lang="ro-RO"/>
              <a:t> este formată în principal din azot și oxigen. Regiunile tropicale primesc mai multă energie solară decât regiunile polare și este redistribuită de </a:t>
            </a:r>
            <a:r>
              <a:rPr lang="ro-RO" u="sng">
                <a:solidFill>
                  <a:schemeClr val="hlink"/>
                </a:solidFill>
                <a:hlinkClick r:id="rId29"/>
              </a:rPr>
              <a:t>circulația atmosferică</a:t>
            </a:r>
            <a:r>
              <a:rPr lang="ro-RO"/>
              <a:t> și </a:t>
            </a:r>
            <a:r>
              <a:rPr lang="ro-RO" u="sng">
                <a:solidFill>
                  <a:schemeClr val="hlink"/>
                </a:solidFill>
                <a:hlinkClick r:id="rId30"/>
              </a:rPr>
              <a:t>oceanică</a:t>
            </a:r>
            <a:r>
              <a:rPr lang="ro-RO"/>
              <a:t>. </a:t>
            </a:r>
            <a:r>
              <a:rPr lang="ro-RO" u="sng">
                <a:solidFill>
                  <a:schemeClr val="hlink"/>
                </a:solidFill>
                <a:hlinkClick r:id="rId31"/>
              </a:rPr>
              <a:t>Gazele cu efect de seră</a:t>
            </a:r>
            <a:r>
              <a:rPr lang="ro-RO"/>
              <a:t> joacă, de asemenea, un rol important în reglarea temperaturii suprafeței. Clima unei regiuni nu este determinată doar de latitudine, ci și de înălțime și de apropierea de ocean, printre alți factori.</a:t>
            </a:r>
            <a:endParaRPr/>
          </a:p>
          <a:p>
            <a:pPr indent="-228600" lvl="0" marL="228600" rtl="0" algn="l">
              <a:lnSpc>
                <a:spcPct val="90000"/>
              </a:lnSpc>
              <a:spcBef>
                <a:spcPts val="1000"/>
              </a:spcBef>
              <a:spcAft>
                <a:spcPts val="0"/>
              </a:spcAft>
              <a:buClr>
                <a:schemeClr val="dk1"/>
              </a:buClr>
              <a:buSzPct val="100000"/>
              <a:buChar char="•"/>
            </a:pPr>
            <a:r>
              <a:rPr lang="ro-RO"/>
              <a:t>Gravitația Pământului interacționează cu alte obiecte din spațiu, în special cu </a:t>
            </a:r>
            <a:r>
              <a:rPr lang="ro-RO" u="sng">
                <a:solidFill>
                  <a:schemeClr val="hlink"/>
                </a:solidFill>
                <a:hlinkClick r:id="rId32"/>
              </a:rPr>
              <a:t>Soarele</a:t>
            </a:r>
            <a:r>
              <a:rPr lang="ro-RO"/>
              <a:t> și </a:t>
            </a:r>
            <a:r>
              <a:rPr lang="ro-RO" u="sng">
                <a:solidFill>
                  <a:schemeClr val="hlink"/>
                </a:solidFill>
                <a:hlinkClick r:id="rId33"/>
              </a:rPr>
              <a:t>Luna</a:t>
            </a:r>
            <a:r>
              <a:rPr lang="ro-RO"/>
              <a:t>, singurul </a:t>
            </a:r>
            <a:r>
              <a:rPr lang="ro-RO" u="sng">
                <a:solidFill>
                  <a:schemeClr val="hlink"/>
                </a:solidFill>
                <a:hlinkClick r:id="rId34"/>
              </a:rPr>
              <a:t>satelit natural</a:t>
            </a:r>
            <a:r>
              <a:rPr lang="ro-RO"/>
              <a:t> al Pământului. Pământul </a:t>
            </a:r>
            <a:r>
              <a:rPr lang="ro-RO" u="sng">
                <a:solidFill>
                  <a:schemeClr val="hlink"/>
                </a:solidFill>
                <a:hlinkClick r:id="rId35"/>
              </a:rPr>
              <a:t>orbitează</a:t>
            </a:r>
            <a:r>
              <a:rPr lang="ro-RO"/>
              <a:t> în jurul Soarelui în aproximativ 365,25 de zile. Axa de rotație a Pământului este înclinată în raport cu planul său orbital, producând </a:t>
            </a:r>
            <a:r>
              <a:rPr lang="ro-RO" u="sng">
                <a:solidFill>
                  <a:schemeClr val="hlink"/>
                </a:solidFill>
                <a:hlinkClick r:id="rId36"/>
              </a:rPr>
              <a:t>anotimpuri</a:t>
            </a:r>
            <a:r>
              <a:rPr lang="ro-RO"/>
              <a:t> pe Pământ. Interacțiunea gravitațională dintre Pământ și Lună cauzează </a:t>
            </a:r>
            <a:r>
              <a:rPr lang="ro-RO" u="sng">
                <a:solidFill>
                  <a:schemeClr val="hlink"/>
                </a:solidFill>
                <a:hlinkClick r:id="rId37"/>
              </a:rPr>
              <a:t>mareele</a:t>
            </a:r>
            <a:r>
              <a:rPr lang="ro-RO"/>
              <a:t>, stabilizează orientarea Pământului în jurul axei sale, și încetinește treptat rotația acestuia. Pământul este cea mai densă planetă din Sistemul Solar și cea mai mare dintre cele patru </a:t>
            </a:r>
            <a:r>
              <a:rPr lang="ro-RO" u="sng">
                <a:solidFill>
                  <a:schemeClr val="hlink"/>
                </a:solidFill>
                <a:hlinkClick r:id="rId38"/>
              </a:rPr>
              <a:t>planete telurice</a:t>
            </a:r>
            <a:r>
              <a:rPr lang="ro-RO"/>
              <a:t>.</a:t>
            </a:r>
            <a:endParaRPr/>
          </a:p>
          <a:p>
            <a:pPr indent="-228600" lvl="0" marL="228600" rtl="0" algn="l">
              <a:lnSpc>
                <a:spcPct val="90000"/>
              </a:lnSpc>
              <a:spcBef>
                <a:spcPts val="1000"/>
              </a:spcBef>
              <a:spcAft>
                <a:spcPts val="0"/>
              </a:spcAft>
              <a:buClr>
                <a:schemeClr val="dk1"/>
              </a:buClr>
              <a:buSzPct val="100000"/>
              <a:buChar char="•"/>
            </a:pPr>
            <a:r>
              <a:rPr lang="ro-RO"/>
              <a:t>Conform datărilor radiometrice și a altor dovezi, Pământul s-a format în urmă cu peste 4,5 miliarde de ani.</a:t>
            </a:r>
            <a:r>
              <a:rPr baseline="30000" lang="ro-RO" u="sng">
                <a:solidFill>
                  <a:schemeClr val="hlink"/>
                </a:solidFill>
                <a:hlinkClick r:id="rId39"/>
              </a:rPr>
              <a:t>[29][30][31]</a:t>
            </a:r>
            <a:r>
              <a:rPr lang="ro-RO"/>
              <a:t> În primele miliarde de ani din </a:t>
            </a:r>
            <a:r>
              <a:rPr lang="ro-RO" u="sng">
                <a:solidFill>
                  <a:schemeClr val="hlink"/>
                </a:solidFill>
                <a:hlinkClick r:id="rId40"/>
              </a:rPr>
              <a:t>istoria Pământului</a:t>
            </a:r>
            <a:r>
              <a:rPr lang="ro-RO"/>
              <a:t>, </a:t>
            </a:r>
            <a:r>
              <a:rPr lang="ro-RO" u="sng">
                <a:solidFill>
                  <a:schemeClr val="hlink"/>
                </a:solidFill>
                <a:hlinkClick r:id="rId41"/>
              </a:rPr>
              <a:t>viața a apărut în oceane</a:t>
            </a:r>
            <a:r>
              <a:rPr lang="ro-RO"/>
              <a:t> și a început să afecteze </a:t>
            </a:r>
            <a:r>
              <a:rPr lang="ro-RO" u="sng">
                <a:solidFill>
                  <a:schemeClr val="hlink"/>
                </a:solidFill>
                <a:hlinkClick r:id="rId42"/>
              </a:rPr>
              <a:t>atmosfera</a:t>
            </a:r>
            <a:r>
              <a:rPr lang="ro-RO"/>
              <a:t> și suprafața Pământului, ducând la proliferarea organismelor </a:t>
            </a:r>
            <a:r>
              <a:rPr lang="ro-RO" u="sng">
                <a:solidFill>
                  <a:schemeClr val="hlink"/>
                </a:solidFill>
                <a:hlinkClick r:id="rId43"/>
              </a:rPr>
              <a:t>anaerobe</a:t>
            </a:r>
            <a:r>
              <a:rPr lang="ro-RO"/>
              <a:t> și, mai târziu, a </a:t>
            </a:r>
            <a:r>
              <a:rPr lang="ro-RO" u="sng">
                <a:solidFill>
                  <a:schemeClr val="hlink"/>
                </a:solidFill>
                <a:hlinkClick r:id="rId44"/>
              </a:rPr>
              <a:t>organismelor aerobe</a:t>
            </a:r>
            <a:r>
              <a:rPr lang="ro-RO"/>
              <a:t>. Unele dovezi geologice indică faptul că viața ar fi putut să apară încă de acum 4,1 miliarde de ani. De atunci, combinația distanței Pământului față de Soare, proprietățile fizice și istoria geologică au permis vieții să evolueze și să prospere.</a:t>
            </a:r>
            <a:r>
              <a:rPr baseline="30000" lang="ro-RO" u="sng">
                <a:solidFill>
                  <a:schemeClr val="hlink"/>
                </a:solidFill>
                <a:hlinkClick r:id="rId45"/>
              </a:rPr>
              <a:t>[32][33]</a:t>
            </a:r>
            <a:r>
              <a:rPr lang="ro-RO"/>
              <a:t> În istoria vieții pe Pământ, </a:t>
            </a:r>
            <a:r>
              <a:rPr lang="ro-RO" u="sng">
                <a:solidFill>
                  <a:schemeClr val="hlink"/>
                </a:solidFill>
                <a:hlinkClick r:id="rId46"/>
              </a:rPr>
              <a:t>biodiversitatea</a:t>
            </a:r>
            <a:r>
              <a:rPr lang="ro-RO"/>
              <a:t> a trecut prin perioade lungi de expansiune, ocazional punctate de </a:t>
            </a:r>
            <a:r>
              <a:rPr lang="ro-RO" u="sng">
                <a:solidFill>
                  <a:schemeClr val="hlink"/>
                </a:solidFill>
                <a:hlinkClick r:id="rId47"/>
              </a:rPr>
              <a:t>extincții în masă</a:t>
            </a:r>
            <a:r>
              <a:rPr lang="ro-RO"/>
              <a:t>. Peste 99 % din toate </a:t>
            </a:r>
            <a:r>
              <a:rPr lang="ro-RO" u="sng">
                <a:solidFill>
                  <a:schemeClr val="hlink"/>
                </a:solidFill>
                <a:hlinkClick r:id="rId48"/>
              </a:rPr>
              <a:t>speciile</a:t>
            </a:r>
            <a:r>
              <a:rPr baseline="30000" lang="ro-RO" u="sng">
                <a:solidFill>
                  <a:schemeClr val="hlink"/>
                </a:solidFill>
                <a:hlinkClick r:id="rId49"/>
              </a:rPr>
              <a:t>[34]</a:t>
            </a:r>
            <a:r>
              <a:rPr lang="ro-RO"/>
              <a:t> care au trăit vreodată pe Pământ sunt extincte.</a:t>
            </a:r>
            <a:r>
              <a:rPr baseline="30000" lang="ro-RO" u="sng">
                <a:solidFill>
                  <a:schemeClr val="hlink"/>
                </a:solidFill>
                <a:hlinkClick r:id="rId50"/>
              </a:rPr>
              <a:t>[35][36]</a:t>
            </a:r>
            <a:r>
              <a:rPr lang="ro-RO"/>
              <a:t> </a:t>
            </a:r>
            <a:r>
              <a:rPr lang="ro-RO" u="sng">
                <a:solidFill>
                  <a:schemeClr val="hlink"/>
                </a:solidFill>
                <a:hlinkClick r:id="rId51"/>
              </a:rPr>
              <a:t>Aproape 8 miliarde de oameni</a:t>
            </a:r>
            <a:r>
              <a:rPr lang="ro-RO"/>
              <a:t> trăiesc pe Pământ și depind de </a:t>
            </a:r>
            <a:r>
              <a:rPr lang="ro-RO" u="sng">
                <a:solidFill>
                  <a:schemeClr val="hlink"/>
                </a:solidFill>
                <a:hlinkClick r:id="rId52"/>
              </a:rPr>
              <a:t>biosfera</a:t>
            </a:r>
            <a:r>
              <a:rPr lang="ro-RO"/>
              <a:t> și </a:t>
            </a:r>
            <a:r>
              <a:rPr lang="ro-RO" u="sng">
                <a:solidFill>
                  <a:schemeClr val="hlink"/>
                </a:solidFill>
                <a:hlinkClick r:id="rId53"/>
              </a:rPr>
              <a:t>resursele sale naturale</a:t>
            </a:r>
            <a:r>
              <a:rPr lang="ro-RO"/>
              <a:t> pentru supraviețuire. Oamenii au un </a:t>
            </a:r>
            <a:r>
              <a:rPr lang="ro-RO" u="sng">
                <a:solidFill>
                  <a:schemeClr val="hlink"/>
                </a:solidFill>
                <a:hlinkClick r:id="rId54"/>
              </a:rPr>
              <a:t>impact din ce în ce mai mare</a:t>
            </a:r>
            <a:r>
              <a:rPr lang="ro-RO"/>
              <a:t> asupra suprafeței Pământului, a hidrologiei, a proceselor atmosferice și a altor vieți.</a:t>
            </a:r>
            <a:endParaRPr/>
          </a:p>
          <a:p>
            <a:pPr indent="-144145" lvl="0" marL="228600" rtl="0" algn="l">
              <a:lnSpc>
                <a:spcPct val="90000"/>
              </a:lnSpc>
              <a:spcBef>
                <a:spcPts val="1000"/>
              </a:spcBef>
              <a:spcAft>
                <a:spcPts val="0"/>
              </a:spcAft>
              <a:buClr>
                <a:schemeClr val="dk1"/>
              </a:buClr>
              <a:buSzPct val="100000"/>
              <a:buNone/>
            </a:pPr>
            <a:r>
              <a:t/>
            </a:r>
            <a:endParaRPr/>
          </a:p>
        </p:txBody>
      </p:sp>
      <p:pic>
        <p:nvPicPr>
          <p:cNvPr id="118" name="Google Shape;118;p17"/>
          <p:cNvPicPr preferRelativeResize="0"/>
          <p:nvPr/>
        </p:nvPicPr>
        <p:blipFill rotWithShape="1">
          <a:blip r:embed="rId55">
            <a:alphaModFix/>
          </a:blip>
          <a:srcRect b="0" l="0" r="0" t="0"/>
          <a:stretch/>
        </p:blipFill>
        <p:spPr>
          <a:xfrm>
            <a:off x="10173809" y="4848687"/>
            <a:ext cx="2133600" cy="21336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1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ro-RO"/>
              <a:t>                                      MARTE </a:t>
            </a:r>
            <a:endParaRPr/>
          </a:p>
        </p:txBody>
      </p:sp>
      <p:sp>
        <p:nvSpPr>
          <p:cNvPr id="124" name="Google Shape;124;p1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85000" lnSpcReduction="20000"/>
          </a:bodyPr>
          <a:lstStyle/>
          <a:p>
            <a:pPr indent="-228600" lvl="0" marL="228600" rtl="0" algn="l">
              <a:lnSpc>
                <a:spcPct val="90000"/>
              </a:lnSpc>
              <a:spcBef>
                <a:spcPts val="0"/>
              </a:spcBef>
              <a:spcAft>
                <a:spcPts val="0"/>
              </a:spcAft>
              <a:buClr>
                <a:schemeClr val="dk1"/>
              </a:buClr>
              <a:buSzPct val="100000"/>
              <a:buChar char="•"/>
            </a:pPr>
            <a:r>
              <a:rPr b="1" lang="ro-RO"/>
              <a:t>Marte</a:t>
            </a:r>
            <a:r>
              <a:rPr lang="ro-RO"/>
              <a:t> este a patra </a:t>
            </a:r>
            <a:r>
              <a:rPr lang="ro-RO" u="sng">
                <a:solidFill>
                  <a:schemeClr val="hlink"/>
                </a:solidFill>
                <a:hlinkClick r:id="rId3"/>
              </a:rPr>
              <a:t>planetă</a:t>
            </a:r>
            <a:r>
              <a:rPr lang="ro-RO"/>
              <a:t> de la </a:t>
            </a:r>
            <a:r>
              <a:rPr lang="ro-RO" u="sng">
                <a:solidFill>
                  <a:schemeClr val="hlink"/>
                </a:solidFill>
                <a:hlinkClick r:id="rId4"/>
              </a:rPr>
              <a:t>Soare</a:t>
            </a:r>
            <a:r>
              <a:rPr lang="ro-RO"/>
              <a:t> și penultima ca mărime din </a:t>
            </a:r>
            <a:r>
              <a:rPr lang="ro-RO" u="sng">
                <a:solidFill>
                  <a:schemeClr val="hlink"/>
                </a:solidFill>
                <a:hlinkClick r:id="rId5"/>
              </a:rPr>
              <a:t>Sistemul Solar</a:t>
            </a:r>
            <a:r>
              <a:rPr lang="ro-RO"/>
              <a:t>. Marte poartă numele </a:t>
            </a:r>
            <a:r>
              <a:rPr lang="ro-RO" u="sng">
                <a:solidFill>
                  <a:schemeClr val="hlink"/>
                </a:solidFill>
                <a:hlinkClick r:id="rId6"/>
              </a:rPr>
              <a:t>zeului roman al războiului</a:t>
            </a:r>
            <a:r>
              <a:rPr lang="ro-RO"/>
              <a:t> și este adesea denumită </a:t>
            </a:r>
            <a:r>
              <a:rPr b="1" lang="ro-RO"/>
              <a:t>Planeta Roșie</a:t>
            </a:r>
            <a:r>
              <a:rPr lang="ro-RO"/>
              <a:t>,</a:t>
            </a:r>
            <a:r>
              <a:rPr baseline="30000" lang="ro-RO" u="sng">
                <a:solidFill>
                  <a:schemeClr val="hlink"/>
                </a:solidFill>
                <a:hlinkClick r:id="rId7"/>
              </a:rPr>
              <a:t>[16][17]</a:t>
            </a:r>
            <a:r>
              <a:rPr lang="ro-RO"/>
              <a:t> deoarece </a:t>
            </a:r>
            <a:r>
              <a:rPr lang="ro-RO" u="sng">
                <a:solidFill>
                  <a:schemeClr val="hlink"/>
                </a:solidFill>
                <a:hlinkClick r:id="rId8"/>
              </a:rPr>
              <a:t>oxidul de fier</a:t>
            </a:r>
            <a:r>
              <a:rPr lang="ro-RO"/>
              <a:t> predominant pe suprafața sa îi conferă un aspect roșiatic distinctiv între corpurile astronomice vizibile cu ochiul liber.</a:t>
            </a:r>
            <a:r>
              <a:rPr baseline="30000" lang="ro-RO" u="sng">
                <a:solidFill>
                  <a:schemeClr val="hlink"/>
                </a:solidFill>
                <a:hlinkClick r:id="rId9"/>
              </a:rPr>
              <a:t>[18]</a:t>
            </a:r>
            <a:r>
              <a:rPr lang="ro-RO"/>
              <a:t> Marte este o </a:t>
            </a:r>
            <a:r>
              <a:rPr lang="ro-RO" u="sng">
                <a:solidFill>
                  <a:schemeClr val="hlink"/>
                </a:solidFill>
                <a:hlinkClick r:id="rId10"/>
              </a:rPr>
              <a:t>planetă telurică</a:t>
            </a:r>
            <a:r>
              <a:rPr lang="ro-RO"/>
              <a:t> cu o atmosferă subțire, având caracteristici de suprafață care amintesc atât de craterele de impact ale </a:t>
            </a:r>
            <a:r>
              <a:rPr lang="ro-RO" u="sng">
                <a:solidFill>
                  <a:schemeClr val="hlink"/>
                </a:solidFill>
                <a:hlinkClick r:id="rId11"/>
              </a:rPr>
              <a:t>Lunii</a:t>
            </a:r>
            <a:r>
              <a:rPr lang="ro-RO"/>
              <a:t>, cât și de văi, deșerturi și calote glaciare polare ca ale </a:t>
            </a:r>
            <a:r>
              <a:rPr lang="ro-RO" u="sng">
                <a:solidFill>
                  <a:schemeClr val="hlink"/>
                </a:solidFill>
                <a:hlinkClick r:id="rId12"/>
              </a:rPr>
              <a:t>Pământului</a:t>
            </a:r>
            <a:r>
              <a:rPr lang="ro-RO"/>
              <a:t>.</a:t>
            </a:r>
            <a:endParaRPr/>
          </a:p>
          <a:p>
            <a:pPr indent="-228600" lvl="0" marL="228600" rtl="0" algn="l">
              <a:lnSpc>
                <a:spcPct val="90000"/>
              </a:lnSpc>
              <a:spcBef>
                <a:spcPts val="1000"/>
              </a:spcBef>
              <a:spcAft>
                <a:spcPts val="0"/>
              </a:spcAft>
              <a:buClr>
                <a:schemeClr val="dk1"/>
              </a:buClr>
              <a:buSzPct val="100000"/>
              <a:buChar char="•"/>
            </a:pPr>
            <a:r>
              <a:rPr lang="ro-RO"/>
              <a:t>Zilele și anotimpurile sunt comparabile cu cele ale Pământului, deoarece </a:t>
            </a:r>
            <a:r>
              <a:rPr lang="ro-RO" u="sng">
                <a:solidFill>
                  <a:schemeClr val="hlink"/>
                </a:solidFill>
                <a:hlinkClick r:id="rId13"/>
              </a:rPr>
              <a:t>perioada de rotație</a:t>
            </a:r>
            <a:r>
              <a:rPr lang="ro-RO"/>
              <a:t>, precum și </a:t>
            </a:r>
            <a:r>
              <a:rPr lang="ro-RO" u="sng">
                <a:solidFill>
                  <a:schemeClr val="hlink"/>
                </a:solidFill>
                <a:hlinkClick r:id="rId14"/>
              </a:rPr>
              <a:t>înclinarea axială</a:t>
            </a:r>
            <a:r>
              <a:rPr lang="ro-RO"/>
              <a:t> în raport cu planul ecliptic sunt foarte similare. Marte găzduiește </a:t>
            </a:r>
            <a:r>
              <a:rPr lang="ro-RO" u="sng">
                <a:solidFill>
                  <a:schemeClr val="hlink"/>
                </a:solidFill>
                <a:hlinkClick r:id="rId15"/>
              </a:rPr>
              <a:t>Muntele Olimp</a:t>
            </a:r>
            <a:r>
              <a:rPr lang="ro-RO"/>
              <a:t>, cel mai mare </a:t>
            </a:r>
            <a:r>
              <a:rPr lang="ro-RO" u="sng">
                <a:solidFill>
                  <a:schemeClr val="hlink"/>
                </a:solidFill>
                <a:hlinkClick r:id="rId16"/>
              </a:rPr>
              <a:t>vulcan</a:t>
            </a:r>
            <a:r>
              <a:rPr lang="ro-RO"/>
              <a:t> și cel mai cunoscut munte de pe orice planetă din </a:t>
            </a:r>
            <a:r>
              <a:rPr lang="ro-RO" u="sng">
                <a:solidFill>
                  <a:schemeClr val="hlink"/>
                </a:solidFill>
                <a:hlinkClick r:id="rId17"/>
              </a:rPr>
              <a:t>Sistemul Solar</a:t>
            </a:r>
            <a:r>
              <a:rPr lang="ro-RO"/>
              <a:t> și </a:t>
            </a:r>
            <a:r>
              <a:rPr lang="ro-RO" u="sng">
                <a:solidFill>
                  <a:schemeClr val="hlink"/>
                </a:solidFill>
                <a:hlinkClick r:id="rId18"/>
              </a:rPr>
              <a:t>Valles Marineris</a:t>
            </a:r>
            <a:r>
              <a:rPr lang="ro-RO"/>
              <a:t>, unul dintre cele mai mari canioane din Sistemul Solar. Bazinul din emisfera nordică acoperă 40 % din planetă și poate fi un semn de impact imens.</a:t>
            </a:r>
            <a:r>
              <a:rPr baseline="30000" lang="ro-RO" u="sng">
                <a:solidFill>
                  <a:schemeClr val="hlink"/>
                </a:solidFill>
                <a:hlinkClick r:id="rId19"/>
              </a:rPr>
              <a:t>[19][20]</a:t>
            </a:r>
            <a:r>
              <a:rPr lang="ro-RO"/>
              <a:t> Marte are doi sateliți, </a:t>
            </a:r>
            <a:r>
              <a:rPr lang="ro-RO" u="sng">
                <a:solidFill>
                  <a:schemeClr val="hlink"/>
                </a:solidFill>
                <a:hlinkClick r:id="rId20"/>
              </a:rPr>
              <a:t>Phobos</a:t>
            </a:r>
            <a:r>
              <a:rPr lang="ro-RO"/>
              <a:t> și </a:t>
            </a:r>
            <a:r>
              <a:rPr lang="ro-RO" u="sng">
                <a:solidFill>
                  <a:schemeClr val="hlink"/>
                </a:solidFill>
                <a:hlinkClick r:id="rId21"/>
              </a:rPr>
              <a:t>Deimos</a:t>
            </a:r>
            <a:r>
              <a:rPr lang="ro-RO"/>
              <a:t>, care sunt mici și au o formă neregulată. Este posibil ca aceștia să fie </a:t>
            </a:r>
            <a:r>
              <a:rPr lang="ro-RO" u="sng">
                <a:solidFill>
                  <a:schemeClr val="hlink"/>
                </a:solidFill>
                <a:hlinkClick r:id="rId22"/>
              </a:rPr>
              <a:t>asteroizi</a:t>
            </a:r>
            <a:r>
              <a:rPr lang="ro-RO"/>
              <a:t> captați,</a:t>
            </a:r>
            <a:r>
              <a:rPr baseline="30000" lang="ro-RO" u="sng">
                <a:solidFill>
                  <a:schemeClr val="hlink"/>
                </a:solidFill>
                <a:hlinkClick r:id="rId23"/>
              </a:rPr>
              <a:t>[21][22]</a:t>
            </a:r>
            <a:r>
              <a:rPr lang="ro-RO"/>
              <a:t> similare cu </a:t>
            </a:r>
            <a:r>
              <a:rPr lang="ro-RO" u="sng">
                <a:solidFill>
                  <a:schemeClr val="hlink"/>
                </a:solidFill>
                <a:hlinkClick r:id="rId24"/>
              </a:rPr>
              <a:t>5261 Eureka</a:t>
            </a:r>
            <a:r>
              <a:rPr lang="ro-RO"/>
              <a:t>, un </a:t>
            </a:r>
            <a:r>
              <a:rPr lang="ro-RO" u="sng">
                <a:solidFill>
                  <a:schemeClr val="hlink"/>
                </a:solidFill>
                <a:hlinkClick r:id="rId25"/>
              </a:rPr>
              <a:t>troian al lui Marte</a:t>
            </a:r>
            <a:r>
              <a:rPr lang="ro-RO"/>
              <a:t>.</a:t>
            </a:r>
            <a:endParaRPr/>
          </a:p>
          <a:p>
            <a:pPr indent="-77470" lvl="0" marL="228600" rtl="0" algn="l">
              <a:lnSpc>
                <a:spcPct val="90000"/>
              </a:lnSpc>
              <a:spcBef>
                <a:spcPts val="1000"/>
              </a:spcBef>
              <a:spcAft>
                <a:spcPts val="0"/>
              </a:spcAft>
              <a:buClr>
                <a:schemeClr val="dk1"/>
              </a:buClr>
              <a:buSzPct val="100000"/>
              <a:buNone/>
            </a:pPr>
            <a:r>
              <a:t/>
            </a:r>
            <a:endParaRPr/>
          </a:p>
        </p:txBody>
      </p:sp>
      <p:pic>
        <p:nvPicPr>
          <p:cNvPr id="125" name="Google Shape;125;p18"/>
          <p:cNvPicPr preferRelativeResize="0"/>
          <p:nvPr/>
        </p:nvPicPr>
        <p:blipFill rotWithShape="1">
          <a:blip r:embed="rId26">
            <a:alphaModFix/>
          </a:blip>
          <a:srcRect b="0" l="0" r="0" t="0"/>
          <a:stretch/>
        </p:blipFill>
        <p:spPr>
          <a:xfrm>
            <a:off x="9490385" y="0"/>
            <a:ext cx="2701615" cy="1690688"/>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1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ro-RO"/>
              <a:t>                                   Jupiter </a:t>
            </a:r>
            <a:endParaRPr/>
          </a:p>
        </p:txBody>
      </p:sp>
      <p:sp>
        <p:nvSpPr>
          <p:cNvPr id="131" name="Google Shape;131;p19"/>
          <p:cNvSpPr txBox="1"/>
          <p:nvPr>
            <p:ph idx="1" type="body"/>
          </p:nvPr>
        </p:nvSpPr>
        <p:spPr>
          <a:xfrm>
            <a:off x="2175029" y="2450237"/>
            <a:ext cx="8646850" cy="4042638"/>
          </a:xfrm>
          <a:prstGeom prst="rect">
            <a:avLst/>
          </a:prstGeom>
          <a:noFill/>
          <a:ln>
            <a:noFill/>
          </a:ln>
        </p:spPr>
        <p:txBody>
          <a:bodyPr anchorCtr="0" anchor="t" bIns="45700" lIns="91425" spcFirstLastPara="1" rIns="91425" wrap="square" tIns="45700">
            <a:normAutofit fontScale="55000" lnSpcReduction="20000"/>
          </a:bodyPr>
          <a:lstStyle/>
          <a:p>
            <a:pPr indent="-228600" lvl="0" marL="228600" rtl="0" algn="l">
              <a:lnSpc>
                <a:spcPct val="90000"/>
              </a:lnSpc>
              <a:spcBef>
                <a:spcPts val="0"/>
              </a:spcBef>
              <a:spcAft>
                <a:spcPts val="0"/>
              </a:spcAft>
              <a:buClr>
                <a:schemeClr val="dk1"/>
              </a:buClr>
              <a:buSzPct val="100000"/>
              <a:buChar char="•"/>
            </a:pPr>
            <a:r>
              <a:rPr b="1" lang="ro-RO"/>
              <a:t>Jupiter</a:t>
            </a:r>
            <a:r>
              <a:rPr lang="ro-RO"/>
              <a:t> este a cincea </a:t>
            </a:r>
            <a:r>
              <a:rPr lang="ro-RO" u="sng">
                <a:solidFill>
                  <a:schemeClr val="hlink"/>
                </a:solidFill>
                <a:hlinkClick r:id="rId3"/>
              </a:rPr>
              <a:t>planetă</a:t>
            </a:r>
            <a:r>
              <a:rPr lang="ro-RO"/>
              <a:t> de la </a:t>
            </a:r>
            <a:r>
              <a:rPr lang="ro-RO" u="sng">
                <a:solidFill>
                  <a:schemeClr val="hlink"/>
                </a:solidFill>
                <a:hlinkClick r:id="rId4"/>
              </a:rPr>
              <a:t>Soare</a:t>
            </a:r>
            <a:r>
              <a:rPr lang="ro-RO"/>
              <a:t> și este cea mai mare dintre toate planetele din </a:t>
            </a:r>
            <a:r>
              <a:rPr lang="ro-RO" u="sng">
                <a:solidFill>
                  <a:schemeClr val="hlink"/>
                </a:solidFill>
                <a:hlinkClick r:id="rId5"/>
              </a:rPr>
              <a:t>Sistemul solar</a:t>
            </a:r>
            <a:r>
              <a:rPr lang="ro-RO"/>
              <a:t>. Are diametrul de circa 11 ori mai mare decât cel al </a:t>
            </a:r>
            <a:r>
              <a:rPr lang="ro-RO" u="sng">
                <a:solidFill>
                  <a:schemeClr val="hlink"/>
                </a:solidFill>
                <a:hlinkClick r:id="rId6"/>
              </a:rPr>
              <a:t>Pământului</a:t>
            </a:r>
            <a:r>
              <a:rPr lang="ro-RO"/>
              <a:t>, o masă de circa 318 ori mai mare și un volum de circa 1300 ori mai mare.</a:t>
            </a:r>
            <a:endParaRPr/>
          </a:p>
          <a:p>
            <a:pPr indent="-228600" lvl="0" marL="228600" rtl="0" algn="l">
              <a:lnSpc>
                <a:spcPct val="90000"/>
              </a:lnSpc>
              <a:spcBef>
                <a:spcPts val="1000"/>
              </a:spcBef>
              <a:spcAft>
                <a:spcPts val="0"/>
              </a:spcAft>
              <a:buClr>
                <a:schemeClr val="dk1"/>
              </a:buClr>
              <a:buSzPct val="100000"/>
              <a:buChar char="•"/>
            </a:pPr>
            <a:r>
              <a:rPr lang="ro-RO"/>
              <a:t>Jupiter este al patrulea obiect de pe cer ca strălucire (după </a:t>
            </a:r>
            <a:r>
              <a:rPr lang="ro-RO" u="sng">
                <a:solidFill>
                  <a:schemeClr val="hlink"/>
                </a:solidFill>
                <a:hlinkClick r:id="rId7"/>
              </a:rPr>
              <a:t>Soare</a:t>
            </a:r>
            <a:r>
              <a:rPr lang="ro-RO"/>
              <a:t>, </a:t>
            </a:r>
            <a:r>
              <a:rPr lang="ro-RO" u="sng">
                <a:solidFill>
                  <a:schemeClr val="hlink"/>
                </a:solidFill>
                <a:hlinkClick r:id="rId8"/>
              </a:rPr>
              <a:t>Lună</a:t>
            </a:r>
            <a:r>
              <a:rPr lang="ro-RO"/>
              <a:t> și </a:t>
            </a:r>
            <a:r>
              <a:rPr lang="ro-RO" u="sng">
                <a:solidFill>
                  <a:schemeClr val="hlink"/>
                </a:solidFill>
                <a:hlinkClick r:id="rId9"/>
              </a:rPr>
              <a:t>Venus</a:t>
            </a:r>
            <a:r>
              <a:rPr lang="ro-RO"/>
              <a:t>; și câteodată </a:t>
            </a:r>
            <a:r>
              <a:rPr lang="ro-RO" u="sng">
                <a:solidFill>
                  <a:schemeClr val="hlink"/>
                </a:solidFill>
                <a:hlinkClick r:id="rId10"/>
              </a:rPr>
              <a:t>Marte</a:t>
            </a:r>
            <a:r>
              <a:rPr lang="ro-RO"/>
              <a:t>). A fost cunoscut din timpuri preistorice. Descoperirea de către </a:t>
            </a:r>
            <a:r>
              <a:rPr lang="ro-RO" u="sng">
                <a:solidFill>
                  <a:schemeClr val="hlink"/>
                </a:solidFill>
                <a:hlinkClick r:id="rId11"/>
              </a:rPr>
              <a:t>Galileo Galilei</a:t>
            </a:r>
            <a:r>
              <a:rPr lang="ro-RO"/>
              <a:t> și </a:t>
            </a:r>
            <a:r>
              <a:rPr lang="ro-RO" u="sng">
                <a:solidFill>
                  <a:schemeClr val="hlink"/>
                </a:solidFill>
                <a:hlinkClick r:id="rId12"/>
              </a:rPr>
              <a:t>Simon Marius</a:t>
            </a:r>
            <a:r>
              <a:rPr lang="ro-RO"/>
              <a:t>, în </a:t>
            </a:r>
            <a:r>
              <a:rPr lang="ro-RO" u="sng">
                <a:solidFill>
                  <a:schemeClr val="hlink"/>
                </a:solidFill>
                <a:hlinkClick r:id="rId13"/>
              </a:rPr>
              <a:t>1610</a:t>
            </a:r>
            <a:r>
              <a:rPr lang="ro-RO"/>
              <a:t>, ai celor patru mari sateliți ai lui Jupiter: </a:t>
            </a:r>
            <a:r>
              <a:rPr lang="ro-RO" u="sng">
                <a:solidFill>
                  <a:schemeClr val="hlink"/>
                </a:solidFill>
                <a:hlinkClick r:id="rId14"/>
              </a:rPr>
              <a:t>Io</a:t>
            </a:r>
            <a:r>
              <a:rPr lang="ro-RO"/>
              <a:t>, </a:t>
            </a:r>
            <a:r>
              <a:rPr lang="ro-RO" u="sng">
                <a:solidFill>
                  <a:schemeClr val="hlink"/>
                </a:solidFill>
                <a:hlinkClick r:id="rId15"/>
              </a:rPr>
              <a:t>Europa</a:t>
            </a:r>
            <a:r>
              <a:rPr lang="ro-RO"/>
              <a:t>, </a:t>
            </a:r>
            <a:r>
              <a:rPr lang="ro-RO" u="sng">
                <a:solidFill>
                  <a:schemeClr val="hlink"/>
                </a:solidFill>
                <a:hlinkClick r:id="rId16"/>
              </a:rPr>
              <a:t>Ganymede</a:t>
            </a:r>
            <a:r>
              <a:rPr lang="ro-RO"/>
              <a:t> și </a:t>
            </a:r>
            <a:r>
              <a:rPr lang="ro-RO" u="sng">
                <a:solidFill>
                  <a:schemeClr val="hlink"/>
                </a:solidFill>
                <a:hlinkClick r:id="rId17"/>
              </a:rPr>
              <a:t>Callisto</a:t>
            </a:r>
            <a:r>
              <a:rPr lang="ro-RO"/>
              <a:t> (cunoscute ca sateliții Galileeni) a fost prima descoperire a unui centru de mișcare aparent necentrat pe Pământ. A fost un punct major în favoarea </a:t>
            </a:r>
            <a:r>
              <a:rPr lang="ro-RO" u="sng">
                <a:solidFill>
                  <a:schemeClr val="hlink"/>
                </a:solidFill>
                <a:hlinkClick r:id="rId18"/>
              </a:rPr>
              <a:t>teoriei heliocentrice de mișcare</a:t>
            </a:r>
            <a:r>
              <a:rPr lang="ro-RO"/>
              <a:t> a planetelor a lui </a:t>
            </a:r>
            <a:r>
              <a:rPr lang="ro-RO" u="sng">
                <a:solidFill>
                  <a:schemeClr val="hlink"/>
                </a:solidFill>
                <a:hlinkClick r:id="rId19"/>
              </a:rPr>
              <a:t>Nicolaus Copernic</a:t>
            </a:r>
            <a:r>
              <a:rPr lang="ro-RO"/>
              <a:t>; susținerea de către </a:t>
            </a:r>
            <a:r>
              <a:rPr lang="ro-RO" u="sng">
                <a:solidFill>
                  <a:schemeClr val="hlink"/>
                </a:solidFill>
                <a:hlinkClick r:id="rId20"/>
              </a:rPr>
              <a:t>Galileo</a:t>
            </a:r>
            <a:r>
              <a:rPr lang="ro-RO"/>
              <a:t> a teoriei coperniciene i-a adus probleme cu </a:t>
            </a:r>
            <a:r>
              <a:rPr lang="ro-RO" u="sng">
                <a:solidFill>
                  <a:schemeClr val="hlink"/>
                </a:solidFill>
                <a:hlinkClick r:id="rId21"/>
              </a:rPr>
              <a:t>Inchiziția</a:t>
            </a:r>
            <a:r>
              <a:rPr lang="ro-RO"/>
              <a:t>.</a:t>
            </a:r>
            <a:endParaRPr/>
          </a:p>
          <a:p>
            <a:pPr indent="-228600" lvl="0" marL="228600" rtl="0" algn="l">
              <a:lnSpc>
                <a:spcPct val="90000"/>
              </a:lnSpc>
              <a:spcBef>
                <a:spcPts val="1000"/>
              </a:spcBef>
              <a:spcAft>
                <a:spcPts val="0"/>
              </a:spcAft>
              <a:buClr>
                <a:schemeClr val="dk1"/>
              </a:buClr>
              <a:buSzPct val="100000"/>
              <a:buChar char="•"/>
            </a:pPr>
            <a:r>
              <a:rPr lang="ro-RO"/>
              <a:t>Înainte de misiunile </a:t>
            </a:r>
            <a:r>
              <a:rPr lang="ro-RO" u="sng">
                <a:solidFill>
                  <a:schemeClr val="hlink"/>
                </a:solidFill>
                <a:hlinkClick r:id="rId22"/>
              </a:rPr>
              <a:t>Voyager</a:t>
            </a:r>
            <a:r>
              <a:rPr lang="ro-RO"/>
              <a:t> erau cunoscuți 16 sateliți.</a:t>
            </a:r>
            <a:endParaRPr/>
          </a:p>
          <a:p>
            <a:pPr indent="-228600" lvl="0" marL="228600" rtl="0" algn="l">
              <a:lnSpc>
                <a:spcPct val="90000"/>
              </a:lnSpc>
              <a:spcBef>
                <a:spcPts val="1000"/>
              </a:spcBef>
              <a:spcAft>
                <a:spcPts val="0"/>
              </a:spcAft>
              <a:buClr>
                <a:schemeClr val="dk1"/>
              </a:buClr>
              <a:buSzPct val="100000"/>
              <a:buChar char="•"/>
            </a:pPr>
            <a:r>
              <a:rPr lang="ro-RO"/>
              <a:t>Jupiter are probabil un „miez” de material solid în cantitate de 10 până la 15 mase Pământene.</a:t>
            </a:r>
            <a:endParaRPr/>
          </a:p>
          <a:p>
            <a:pPr indent="-228600" lvl="0" marL="228600" rtl="0" algn="l">
              <a:lnSpc>
                <a:spcPct val="90000"/>
              </a:lnSpc>
              <a:spcBef>
                <a:spcPts val="1000"/>
              </a:spcBef>
              <a:spcAft>
                <a:spcPts val="0"/>
              </a:spcAft>
              <a:buClr>
                <a:schemeClr val="dk1"/>
              </a:buClr>
              <a:buSzPct val="100000"/>
              <a:buChar char="•"/>
            </a:pPr>
            <a:r>
              <a:rPr lang="ro-RO"/>
              <a:t>Deasupra acestui miez se găsește partea principală a planetei formată din </a:t>
            </a:r>
            <a:r>
              <a:rPr lang="ro-RO" u="sng">
                <a:solidFill>
                  <a:schemeClr val="hlink"/>
                </a:solidFill>
                <a:hlinkClick r:id="rId23"/>
              </a:rPr>
              <a:t>hidrogen</a:t>
            </a:r>
            <a:r>
              <a:rPr lang="ro-RO"/>
              <a:t> metalic lichid. Această formă exotică a acestui element atât de comun se găsește doar la presiuni ce depășesc 4 milioane bari, cum este cazul în interiorul lui Jupiter (și </a:t>
            </a:r>
            <a:r>
              <a:rPr lang="ro-RO" u="sng">
                <a:solidFill>
                  <a:schemeClr val="hlink"/>
                </a:solidFill>
                <a:hlinkClick r:id="rId24"/>
              </a:rPr>
              <a:t>Saturn</a:t>
            </a:r>
            <a:r>
              <a:rPr lang="ro-RO"/>
              <a:t>). </a:t>
            </a:r>
            <a:r>
              <a:rPr lang="ro-RO" u="sng">
                <a:solidFill>
                  <a:schemeClr val="hlink"/>
                </a:solidFill>
                <a:hlinkClick r:id="rId25"/>
              </a:rPr>
              <a:t>Hidrogenul</a:t>
            </a:r>
            <a:r>
              <a:rPr lang="ro-RO"/>
              <a:t> metalic lichid e format din </a:t>
            </a:r>
            <a:r>
              <a:rPr lang="ro-RO" u="sng">
                <a:solidFill>
                  <a:schemeClr val="hlink"/>
                </a:solidFill>
                <a:hlinkClick r:id="rId26"/>
              </a:rPr>
              <a:t>electroni</a:t>
            </a:r>
            <a:r>
              <a:rPr lang="ro-RO"/>
              <a:t> și </a:t>
            </a:r>
            <a:r>
              <a:rPr lang="ro-RO" u="sng">
                <a:solidFill>
                  <a:schemeClr val="hlink"/>
                </a:solidFill>
                <a:hlinkClick r:id="rId27"/>
              </a:rPr>
              <a:t>protoni</a:t>
            </a:r>
            <a:r>
              <a:rPr lang="ro-RO"/>
              <a:t> ionizați (ca în interiorul </a:t>
            </a:r>
            <a:r>
              <a:rPr lang="ro-RO" u="sng">
                <a:solidFill>
                  <a:schemeClr val="hlink"/>
                </a:solidFill>
                <a:hlinkClick r:id="rId28"/>
              </a:rPr>
              <a:t>Soarelui</a:t>
            </a:r>
            <a:r>
              <a:rPr lang="ro-RO"/>
              <a:t> dar la o temperatură mult mai mică). La temperatura și presiunea din interiorul lui Jupiter </a:t>
            </a:r>
            <a:r>
              <a:rPr lang="ro-RO" u="sng">
                <a:solidFill>
                  <a:schemeClr val="hlink"/>
                </a:solidFill>
                <a:hlinkClick r:id="rId29"/>
              </a:rPr>
              <a:t>hidrogenul</a:t>
            </a:r>
            <a:r>
              <a:rPr lang="ro-RO"/>
              <a:t> este un [lichid], și nu un </a:t>
            </a:r>
            <a:r>
              <a:rPr lang="ro-RO" u="sng">
                <a:solidFill>
                  <a:schemeClr val="hlink"/>
                </a:solidFill>
                <a:hlinkClick r:id="rId30"/>
              </a:rPr>
              <a:t>gaz</a:t>
            </a:r>
            <a:r>
              <a:rPr lang="ro-RO"/>
              <a:t>. Este un conducător electric și sursa câmpului magnetic a lui Jupiter. Acest strat conține probabil ceva </a:t>
            </a:r>
            <a:r>
              <a:rPr lang="ro-RO" u="sng">
                <a:solidFill>
                  <a:schemeClr val="hlink"/>
                </a:solidFill>
                <a:hlinkClick r:id="rId31"/>
              </a:rPr>
              <a:t>heliu</a:t>
            </a:r>
            <a:r>
              <a:rPr lang="ro-RO"/>
              <a:t> și unele urme de „ghețuri”. Stratul de la suprafață e compus în principal din </a:t>
            </a:r>
            <a:r>
              <a:rPr lang="ro-RO" u="sng">
                <a:solidFill>
                  <a:schemeClr val="hlink"/>
                </a:solidFill>
                <a:hlinkClick r:id="rId32"/>
              </a:rPr>
              <a:t>hidrogen</a:t>
            </a:r>
            <a:r>
              <a:rPr lang="ro-RO"/>
              <a:t> molecular obișnuit și </a:t>
            </a:r>
            <a:r>
              <a:rPr lang="ro-RO" u="sng">
                <a:solidFill>
                  <a:schemeClr val="hlink"/>
                </a:solidFill>
                <a:hlinkClick r:id="rId33"/>
              </a:rPr>
              <a:t>heliu</a:t>
            </a:r>
            <a:r>
              <a:rPr lang="ro-RO"/>
              <a:t> ce e </a:t>
            </a:r>
            <a:r>
              <a:rPr lang="ro-RO" u="sng">
                <a:solidFill>
                  <a:schemeClr val="hlink"/>
                </a:solidFill>
                <a:hlinkClick r:id="rId34"/>
              </a:rPr>
              <a:t>lichid</a:t>
            </a:r>
            <a:r>
              <a:rPr lang="ro-RO"/>
              <a:t> în interior și </a:t>
            </a:r>
            <a:r>
              <a:rPr lang="ro-RO" u="sng">
                <a:solidFill>
                  <a:schemeClr val="hlink"/>
                </a:solidFill>
                <a:hlinkClick r:id="rId35"/>
              </a:rPr>
              <a:t>gazos</a:t>
            </a:r>
            <a:r>
              <a:rPr lang="ro-RO"/>
              <a:t> la exterior. </a:t>
            </a:r>
            <a:r>
              <a:rPr lang="ro-RO" u="sng">
                <a:solidFill>
                  <a:schemeClr val="hlink"/>
                </a:solidFill>
                <a:hlinkClick r:id="rId36"/>
              </a:rPr>
              <a:t>citește mai mult...</a:t>
            </a:r>
            <a:endParaRPr/>
          </a:p>
          <a:p>
            <a:pPr indent="-130810" lvl="0" marL="228600" rtl="0" algn="l">
              <a:lnSpc>
                <a:spcPct val="90000"/>
              </a:lnSpc>
              <a:spcBef>
                <a:spcPts val="1000"/>
              </a:spcBef>
              <a:spcAft>
                <a:spcPts val="0"/>
              </a:spcAft>
              <a:buClr>
                <a:schemeClr val="dk1"/>
              </a:buClr>
              <a:buSzPct val="100000"/>
              <a:buNone/>
            </a:pPr>
            <a:r>
              <a:t/>
            </a:r>
            <a:endParaRPr/>
          </a:p>
        </p:txBody>
      </p:sp>
      <p:pic>
        <p:nvPicPr>
          <p:cNvPr id="132" name="Google Shape;132;p19"/>
          <p:cNvPicPr preferRelativeResize="0"/>
          <p:nvPr/>
        </p:nvPicPr>
        <p:blipFill rotWithShape="1">
          <a:blip r:embed="rId37">
            <a:alphaModFix/>
          </a:blip>
          <a:srcRect b="0" l="0" r="0" t="0"/>
          <a:stretch/>
        </p:blipFill>
        <p:spPr>
          <a:xfrm>
            <a:off x="567153" y="298812"/>
            <a:ext cx="2042881" cy="2042881"/>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2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ro-RO"/>
              <a:t>                             Saturn </a:t>
            </a:r>
            <a:endParaRPr/>
          </a:p>
        </p:txBody>
      </p:sp>
      <p:sp>
        <p:nvSpPr>
          <p:cNvPr id="138" name="Google Shape;138;p2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62500" lnSpcReduction="20000"/>
          </a:bodyPr>
          <a:lstStyle/>
          <a:p>
            <a:pPr indent="-228600" lvl="0" marL="228600" rtl="0" algn="l">
              <a:lnSpc>
                <a:spcPct val="90000"/>
              </a:lnSpc>
              <a:spcBef>
                <a:spcPts val="0"/>
              </a:spcBef>
              <a:spcAft>
                <a:spcPts val="0"/>
              </a:spcAft>
              <a:buClr>
                <a:schemeClr val="dk1"/>
              </a:buClr>
              <a:buSzPct val="100000"/>
              <a:buChar char="•"/>
            </a:pPr>
            <a:r>
              <a:rPr b="1" lang="ro-RO"/>
              <a:t>Saturn</a:t>
            </a:r>
            <a:r>
              <a:rPr lang="ro-RO"/>
              <a:t> este a șasea </a:t>
            </a:r>
            <a:r>
              <a:rPr lang="ro-RO" u="sng">
                <a:solidFill>
                  <a:schemeClr val="hlink"/>
                </a:solidFill>
                <a:hlinkClick r:id="rId3"/>
              </a:rPr>
              <a:t>planetă</a:t>
            </a:r>
            <a:r>
              <a:rPr lang="ro-RO"/>
              <a:t> de la </a:t>
            </a:r>
            <a:r>
              <a:rPr lang="ro-RO" u="sng">
                <a:solidFill>
                  <a:schemeClr val="hlink"/>
                </a:solidFill>
                <a:hlinkClick r:id="rId4"/>
              </a:rPr>
              <a:t>Soare</a:t>
            </a:r>
            <a:r>
              <a:rPr lang="ro-RO"/>
              <a:t> și a doua ca mărime din </a:t>
            </a:r>
            <a:r>
              <a:rPr lang="ro-RO" u="sng">
                <a:solidFill>
                  <a:schemeClr val="hlink"/>
                </a:solidFill>
                <a:hlinkClick r:id="rId5"/>
              </a:rPr>
              <a:t>Sistemul Solar</a:t>
            </a:r>
            <a:r>
              <a:rPr lang="ro-RO"/>
              <a:t>, după </a:t>
            </a:r>
            <a:r>
              <a:rPr lang="ro-RO" u="sng">
                <a:solidFill>
                  <a:schemeClr val="hlink"/>
                </a:solidFill>
                <a:hlinkClick r:id="rId6"/>
              </a:rPr>
              <a:t>Jupiter</a:t>
            </a:r>
            <a:r>
              <a:rPr lang="ro-RO"/>
              <a:t>. Este un </a:t>
            </a:r>
            <a:r>
              <a:rPr lang="ro-RO" u="sng">
                <a:solidFill>
                  <a:schemeClr val="hlink"/>
                </a:solidFill>
                <a:hlinkClick r:id="rId7"/>
              </a:rPr>
              <a:t>gigant gazos</a:t>
            </a:r>
            <a:r>
              <a:rPr lang="ro-RO"/>
              <a:t> cu o rază medie de aproximativ nouă ori mai mare decât cea a </a:t>
            </a:r>
            <a:r>
              <a:rPr lang="ro-RO" u="sng">
                <a:solidFill>
                  <a:schemeClr val="hlink"/>
                </a:solidFill>
                <a:hlinkClick r:id="rId8"/>
              </a:rPr>
              <a:t>Pământului</a:t>
            </a:r>
            <a:r>
              <a:rPr lang="ro-RO"/>
              <a:t>.</a:t>
            </a:r>
            <a:r>
              <a:rPr baseline="30000" lang="ro-RO" u="sng">
                <a:solidFill>
                  <a:schemeClr val="hlink"/>
                </a:solidFill>
                <a:hlinkClick r:id="rId9"/>
              </a:rPr>
              <a:t>[13][14]</a:t>
            </a:r>
            <a:r>
              <a:rPr lang="ro-RO"/>
              <a:t> Deși densitatea sa este de doar o optime din densitatea medie a Pământului, datorită volumului său mare, masa lui Saturn este de 95 de ori mai mare decât cea a Pământului.</a:t>
            </a:r>
            <a:r>
              <a:rPr baseline="30000" lang="ro-RO" u="sng">
                <a:solidFill>
                  <a:schemeClr val="hlink"/>
                </a:solidFill>
                <a:hlinkClick r:id="rId10"/>
              </a:rPr>
              <a:t>[15][16][17]</a:t>
            </a:r>
            <a:r>
              <a:rPr lang="ro-RO"/>
              <a:t> Numele derivă de la </a:t>
            </a:r>
            <a:r>
              <a:rPr lang="ro-RO" u="sng">
                <a:solidFill>
                  <a:schemeClr val="hlink"/>
                </a:solidFill>
                <a:hlinkClick r:id="rId11"/>
              </a:rPr>
              <a:t>zeul omonim</a:t>
            </a:r>
            <a:r>
              <a:rPr lang="ro-RO"/>
              <a:t> al </a:t>
            </a:r>
            <a:r>
              <a:rPr lang="ro-RO" u="sng">
                <a:solidFill>
                  <a:schemeClr val="hlink"/>
                </a:solidFill>
                <a:hlinkClick r:id="rId12"/>
              </a:rPr>
              <a:t>mitologiei romane</a:t>
            </a:r>
            <a:r>
              <a:rPr lang="ro-RO"/>
              <a:t>, omologul titanul </a:t>
            </a:r>
            <a:r>
              <a:rPr lang="ro-RO" u="sng">
                <a:solidFill>
                  <a:schemeClr val="hlink"/>
                </a:solidFill>
                <a:hlinkClick r:id="rId13"/>
              </a:rPr>
              <a:t>Cronos</a:t>
            </a:r>
            <a:r>
              <a:rPr lang="ro-RO"/>
              <a:t>, din </a:t>
            </a:r>
            <a:r>
              <a:rPr lang="ro-RO" u="sng">
                <a:solidFill>
                  <a:schemeClr val="hlink"/>
                </a:solidFill>
                <a:hlinkClick r:id="rId14"/>
              </a:rPr>
              <a:t>mitologia greacă</a:t>
            </a:r>
            <a:r>
              <a:rPr lang="ro-RO"/>
              <a:t>; </a:t>
            </a:r>
            <a:r>
              <a:rPr lang="ro-RO" u="sng">
                <a:solidFill>
                  <a:schemeClr val="hlink"/>
                </a:solidFill>
                <a:hlinkClick r:id="rId15"/>
              </a:rPr>
              <a:t>simbolul său astronomic</a:t>
            </a:r>
            <a:r>
              <a:rPr lang="ro-RO"/>
              <a:t> (♄) este o reprezentare stilizată a secerei zeului agriculturii.</a:t>
            </a:r>
            <a:endParaRPr/>
          </a:p>
          <a:p>
            <a:pPr indent="-228600" lvl="0" marL="228600" rtl="0" algn="l">
              <a:lnSpc>
                <a:spcPct val="90000"/>
              </a:lnSpc>
              <a:spcBef>
                <a:spcPts val="1000"/>
              </a:spcBef>
              <a:spcAft>
                <a:spcPts val="0"/>
              </a:spcAft>
              <a:buClr>
                <a:schemeClr val="dk1"/>
              </a:buClr>
              <a:buSzPct val="100000"/>
              <a:buChar char="•"/>
            </a:pPr>
            <a:r>
              <a:rPr lang="ro-RO"/>
              <a:t>Interiorul lui Saturn este cel mai probabil compus dintr-un nucleu de fier–nichel și rocă (compuși de siliciu și oxigen). Nucleul este înconjurat de un strat de hidrogen metalic, un strat intermediar de hidrogen lichid și heliu lichid și, în cele din urmă, un strat exterior gazos. Saturn are o nuanță </a:t>
            </a:r>
            <a:r>
              <a:rPr lang="ro-RO" u="sng">
                <a:solidFill>
                  <a:schemeClr val="hlink"/>
                </a:solidFill>
                <a:hlinkClick r:id="rId16"/>
              </a:rPr>
              <a:t>galben</a:t>
            </a:r>
            <a:r>
              <a:rPr lang="ro-RO"/>
              <a:t> pal datorită cristalelor de amoniac din atmosfera sa superioară. Se crede că un curent electric din stratul de hidrogen metalic dă naștere câmpului magnetic planetar al lui Saturn, care este mai slab decât al Pământului, dar are un </a:t>
            </a:r>
            <a:r>
              <a:rPr lang="ro-RO" u="sng">
                <a:solidFill>
                  <a:schemeClr val="hlink"/>
                </a:solidFill>
                <a:hlinkClick r:id="rId17"/>
              </a:rPr>
              <a:t>moment magnetic</a:t>
            </a:r>
            <a:r>
              <a:rPr lang="ro-RO"/>
              <a:t> de 580 de ori mai mare decât al Pământului datorită dimensiunii mai mari a lui Saturn. Puterea câmpului magnetic al lui Saturn este în jur de o douăzecime din cea a lui Jupiter.</a:t>
            </a:r>
            <a:r>
              <a:rPr baseline="30000" lang="ro-RO" u="sng">
                <a:solidFill>
                  <a:schemeClr val="hlink"/>
                </a:solidFill>
                <a:hlinkClick r:id="rId18"/>
              </a:rPr>
              <a:t>[18]</a:t>
            </a:r>
            <a:r>
              <a:rPr lang="ro-RO"/>
              <a:t> Atmosfera exterioară este în general calmă deși pot persista tipare prelungite de furtuni. Pe Saturn suflă vânturi de aproximativ 1.800 km/h, mai puternice decât pe Jupiter dar nu la fel de mare ca cele de pe </a:t>
            </a:r>
            <a:r>
              <a:rPr lang="ro-RO" u="sng">
                <a:solidFill>
                  <a:schemeClr val="hlink"/>
                </a:solidFill>
                <a:hlinkClick r:id="rId19"/>
              </a:rPr>
              <a:t>Neptun</a:t>
            </a:r>
            <a:r>
              <a:rPr lang="ro-RO"/>
              <a:t>.</a:t>
            </a:r>
            <a:r>
              <a:rPr baseline="30000" lang="ro-RO" u="sng">
                <a:solidFill>
                  <a:schemeClr val="hlink"/>
                </a:solidFill>
                <a:hlinkClick r:id="rId20"/>
              </a:rPr>
              <a:t>[19]</a:t>
            </a:r>
            <a:r>
              <a:rPr lang="ro-RO"/>
              <a:t> Pe baza studiilor asupra inelului C al planetei, în ianuarie 2019 s-a stabilit că o zi pe planeta Saturn are 10</a:t>
            </a:r>
            <a:r>
              <a:rPr baseline="30000" lang="ro-RO"/>
              <a:t>h</a:t>
            </a:r>
            <a:r>
              <a:rPr lang="ro-RO"/>
              <a:t> 33</a:t>
            </a:r>
            <a:r>
              <a:rPr baseline="30000" lang="ro-RO"/>
              <a:t>m</a:t>
            </a:r>
            <a:r>
              <a:rPr lang="ro-RO"/>
              <a:t> 38</a:t>
            </a:r>
            <a:r>
              <a:rPr baseline="30000" lang="ro-RO"/>
              <a:t>s</a:t>
            </a:r>
            <a:r>
              <a:rPr lang="ro-RO"/>
              <a:t> +</a:t>
            </a:r>
            <a:r>
              <a:rPr baseline="30000" lang="ro-RO"/>
              <a:t>h</a:t>
            </a:r>
            <a:r>
              <a:rPr lang="ro-RO"/>
              <a:t> 1</a:t>
            </a:r>
            <a:r>
              <a:rPr baseline="30000" lang="ro-RO"/>
              <a:t>m</a:t>
            </a:r>
            <a:r>
              <a:rPr lang="ro-RO"/>
              <a:t> 52</a:t>
            </a:r>
            <a:r>
              <a:rPr baseline="30000" lang="ro-RO"/>
              <a:t>s</a:t>
            </a:r>
            <a:br>
              <a:rPr lang="ro-RO"/>
            </a:br>
            <a:r>
              <a:rPr lang="ro-RO"/>
              <a:t>−</a:t>
            </a:r>
            <a:r>
              <a:rPr baseline="30000" lang="ro-RO"/>
              <a:t>h</a:t>
            </a:r>
            <a:r>
              <a:rPr lang="ro-RO"/>
              <a:t> 1</a:t>
            </a:r>
            <a:r>
              <a:rPr baseline="30000" lang="ro-RO"/>
              <a:t>m</a:t>
            </a:r>
            <a:r>
              <a:rPr lang="ro-RO"/>
              <a:t> 19</a:t>
            </a:r>
            <a:r>
              <a:rPr baseline="30000" lang="ro-RO"/>
              <a:t>s</a:t>
            </a:r>
            <a:r>
              <a:rPr lang="ro-RO"/>
              <a:t> .</a:t>
            </a:r>
            <a:r>
              <a:rPr baseline="30000" lang="ro-RO" u="sng">
                <a:solidFill>
                  <a:schemeClr val="hlink"/>
                </a:solidFill>
                <a:hlinkClick r:id="rId21"/>
              </a:rPr>
              <a:t>[7][8]</a:t>
            </a:r>
            <a:endParaRPr/>
          </a:p>
          <a:p>
            <a:pPr indent="-117475" lvl="0" marL="228600" rtl="0" algn="l">
              <a:lnSpc>
                <a:spcPct val="90000"/>
              </a:lnSpc>
              <a:spcBef>
                <a:spcPts val="1000"/>
              </a:spcBef>
              <a:spcAft>
                <a:spcPts val="0"/>
              </a:spcAft>
              <a:buClr>
                <a:schemeClr val="dk1"/>
              </a:buClr>
              <a:buSzPct val="100000"/>
              <a:buNone/>
            </a:pPr>
            <a:r>
              <a:t/>
            </a:r>
            <a:endParaRPr/>
          </a:p>
        </p:txBody>
      </p:sp>
      <p:pic>
        <p:nvPicPr>
          <p:cNvPr id="139" name="Google Shape;139;p20"/>
          <p:cNvPicPr preferRelativeResize="0"/>
          <p:nvPr/>
        </p:nvPicPr>
        <p:blipFill rotWithShape="1">
          <a:blip r:embed="rId22">
            <a:alphaModFix/>
          </a:blip>
          <a:srcRect b="0" l="0" r="0" t="0"/>
          <a:stretch/>
        </p:blipFill>
        <p:spPr>
          <a:xfrm>
            <a:off x="8824404" y="0"/>
            <a:ext cx="3367596" cy="1477493"/>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ro-RO"/>
              <a:t>                                  Uranus </a:t>
            </a:r>
            <a:endParaRPr/>
          </a:p>
        </p:txBody>
      </p:sp>
      <p:sp>
        <p:nvSpPr>
          <p:cNvPr id="145" name="Google Shape;145;p21"/>
          <p:cNvSpPr txBox="1"/>
          <p:nvPr>
            <p:ph idx="1" type="body"/>
          </p:nvPr>
        </p:nvSpPr>
        <p:spPr>
          <a:xfrm>
            <a:off x="1438182" y="1825625"/>
            <a:ext cx="9915617" cy="3225769"/>
          </a:xfrm>
          <a:prstGeom prst="rect">
            <a:avLst/>
          </a:prstGeom>
          <a:noFill/>
          <a:ln>
            <a:noFill/>
          </a:ln>
        </p:spPr>
        <p:txBody>
          <a:bodyPr anchorCtr="0" anchor="t" bIns="45700" lIns="91425" spcFirstLastPara="1" rIns="91425" wrap="square" tIns="45700">
            <a:normAutofit fontScale="55000" lnSpcReduction="20000"/>
          </a:bodyPr>
          <a:lstStyle/>
          <a:p>
            <a:pPr indent="-228600" lvl="0" marL="228600" rtl="0" algn="l">
              <a:lnSpc>
                <a:spcPct val="90000"/>
              </a:lnSpc>
              <a:spcBef>
                <a:spcPts val="0"/>
              </a:spcBef>
              <a:spcAft>
                <a:spcPts val="0"/>
              </a:spcAft>
              <a:buClr>
                <a:schemeClr val="dk1"/>
              </a:buClr>
              <a:buSzPct val="100000"/>
              <a:buChar char="•"/>
            </a:pPr>
            <a:r>
              <a:rPr b="1" lang="ro-RO"/>
              <a:t>Uranus</a:t>
            </a:r>
            <a:r>
              <a:rPr lang="ro-RO"/>
              <a:t> este a șaptea </a:t>
            </a:r>
            <a:r>
              <a:rPr lang="ro-RO" u="sng">
                <a:solidFill>
                  <a:schemeClr val="hlink"/>
                </a:solidFill>
                <a:hlinkClick r:id="rId3"/>
              </a:rPr>
              <a:t>planetă</a:t>
            </a:r>
            <a:r>
              <a:rPr lang="ro-RO"/>
              <a:t> de la </a:t>
            </a:r>
            <a:r>
              <a:rPr lang="ro-RO" u="sng">
                <a:solidFill>
                  <a:schemeClr val="hlink"/>
                </a:solidFill>
                <a:hlinkClick r:id="rId4"/>
              </a:rPr>
              <a:t>Soare</a:t>
            </a:r>
            <a:r>
              <a:rPr lang="ro-RO"/>
              <a:t>. Numele său este o referință la zeul grec al cerului, </a:t>
            </a:r>
            <a:r>
              <a:rPr lang="ro-RO" u="sng">
                <a:solidFill>
                  <a:schemeClr val="hlink"/>
                </a:solidFill>
                <a:hlinkClick r:id="rId5"/>
              </a:rPr>
              <a:t>Uranus</a:t>
            </a:r>
            <a:r>
              <a:rPr lang="ro-RO"/>
              <a:t>, care, conform mitologiei grecești, a fost bunicul lui </a:t>
            </a:r>
            <a:r>
              <a:rPr lang="ro-RO" u="sng">
                <a:solidFill>
                  <a:schemeClr val="hlink"/>
                </a:solidFill>
                <a:hlinkClick r:id="rId6"/>
              </a:rPr>
              <a:t>Zeus</a:t>
            </a:r>
            <a:r>
              <a:rPr lang="ro-RO"/>
              <a:t> (</a:t>
            </a:r>
            <a:r>
              <a:rPr lang="ro-RO" u="sng">
                <a:solidFill>
                  <a:schemeClr val="hlink"/>
                </a:solidFill>
                <a:hlinkClick r:id="rId7"/>
              </a:rPr>
              <a:t>Jupiter</a:t>
            </a:r>
            <a:r>
              <a:rPr lang="ro-RO"/>
              <a:t>) și tatăl lui </a:t>
            </a:r>
            <a:r>
              <a:rPr lang="ro-RO" u="sng">
                <a:solidFill>
                  <a:schemeClr val="hlink"/>
                </a:solidFill>
                <a:hlinkClick r:id="rId8"/>
              </a:rPr>
              <a:t>Cronos</a:t>
            </a:r>
            <a:r>
              <a:rPr lang="ro-RO"/>
              <a:t> (</a:t>
            </a:r>
            <a:r>
              <a:rPr lang="ro-RO" u="sng">
                <a:solidFill>
                  <a:schemeClr val="hlink"/>
                </a:solidFill>
                <a:hlinkClick r:id="rId9"/>
              </a:rPr>
              <a:t>Saturn</a:t>
            </a:r>
            <a:r>
              <a:rPr lang="ro-RO"/>
              <a:t>). Este a treia planetă ca mărime și a patra ca masivitate din </a:t>
            </a:r>
            <a:r>
              <a:rPr lang="ro-RO" u="sng">
                <a:solidFill>
                  <a:schemeClr val="hlink"/>
                </a:solidFill>
                <a:hlinkClick r:id="rId10"/>
              </a:rPr>
              <a:t>Sistemul Solar</a:t>
            </a:r>
            <a:r>
              <a:rPr lang="ro-RO"/>
              <a:t>. Uranus are o compozție similară cu </a:t>
            </a:r>
            <a:r>
              <a:rPr lang="ro-RO" u="sng">
                <a:solidFill>
                  <a:schemeClr val="hlink"/>
                </a:solidFill>
                <a:hlinkClick r:id="rId11"/>
              </a:rPr>
              <a:t>Neptun</a:t>
            </a:r>
            <a:r>
              <a:rPr lang="ro-RO"/>
              <a:t> și ambele au compoziții chimice diferite de cele ale celor mai mari giganți gazoși: </a:t>
            </a:r>
            <a:r>
              <a:rPr lang="ro-RO" u="sng">
                <a:solidFill>
                  <a:schemeClr val="hlink"/>
                </a:solidFill>
                <a:hlinkClick r:id="rId12"/>
              </a:rPr>
              <a:t>Jupiter</a:t>
            </a:r>
            <a:r>
              <a:rPr lang="ro-RO"/>
              <a:t> și </a:t>
            </a:r>
            <a:r>
              <a:rPr lang="ro-RO" u="sng">
                <a:solidFill>
                  <a:schemeClr val="hlink"/>
                </a:solidFill>
                <a:hlinkClick r:id="rId13"/>
              </a:rPr>
              <a:t>Saturn</a:t>
            </a:r>
            <a:r>
              <a:rPr lang="ro-RO"/>
              <a:t>. Din acest motiv, oamenii de știință clasifică adesea Uranus și Neptun ca „giganți de gheață” pentru a-i deosebi de ceilalți giganți gazoși. Atmosfera lui Uranus, deși este similară cu cea a lui Jupiter și a lui Saturn în compoziția sa primară de </a:t>
            </a:r>
            <a:r>
              <a:rPr lang="ro-RO" u="sng">
                <a:solidFill>
                  <a:schemeClr val="hlink"/>
                </a:solidFill>
                <a:hlinkClick r:id="rId14"/>
              </a:rPr>
              <a:t>hidrogen</a:t>
            </a:r>
            <a:r>
              <a:rPr lang="ro-RO"/>
              <a:t> și </a:t>
            </a:r>
            <a:r>
              <a:rPr lang="ro-RO" u="sng">
                <a:solidFill>
                  <a:schemeClr val="hlink"/>
                </a:solidFill>
                <a:hlinkClick r:id="rId15"/>
              </a:rPr>
              <a:t>heliu</a:t>
            </a:r>
            <a:r>
              <a:rPr lang="ro-RO"/>
              <a:t>, conține mai multă „gheață” cum ar fi apă, amoniac și metan, precum și urme de alte </a:t>
            </a:r>
            <a:r>
              <a:rPr lang="ro-RO" u="sng">
                <a:solidFill>
                  <a:schemeClr val="hlink"/>
                </a:solidFill>
                <a:hlinkClick r:id="rId16"/>
              </a:rPr>
              <a:t>hidrocarburi</a:t>
            </a:r>
            <a:r>
              <a:rPr lang="ro-RO"/>
              <a:t>.</a:t>
            </a:r>
            <a:r>
              <a:rPr baseline="30000" lang="ro-RO" u="sng">
                <a:solidFill>
                  <a:schemeClr val="hlink"/>
                </a:solidFill>
                <a:hlinkClick r:id="rId17"/>
              </a:rPr>
              <a:t>[9]</a:t>
            </a:r>
            <a:r>
              <a:rPr lang="ro-RO"/>
              <a:t> Are cea mai rece atmosferă planetară din Sistemul Solar, cu o temperatură minimă de 49 K (−224 °C). Uranus are o structură complexă de nori stratificați și se crede că apa formează cei mai mici nori, iar metanul stratul superior de nori.</a:t>
            </a:r>
            <a:r>
              <a:rPr baseline="30000" lang="ro-RO" u="sng">
                <a:solidFill>
                  <a:schemeClr val="hlink"/>
                </a:solidFill>
                <a:hlinkClick r:id="rId18"/>
              </a:rPr>
              <a:t>[9]</a:t>
            </a:r>
            <a:r>
              <a:rPr lang="ro-RO"/>
              <a:t> Interiorul lui Uranus este compus în principal din gheață și rocă.</a:t>
            </a:r>
            <a:r>
              <a:rPr baseline="30000" lang="ro-RO" u="sng">
                <a:solidFill>
                  <a:schemeClr val="hlink"/>
                </a:solidFill>
                <a:hlinkClick r:id="rId19"/>
              </a:rPr>
              <a:t>[10]</a:t>
            </a:r>
            <a:endParaRPr/>
          </a:p>
          <a:p>
            <a:pPr indent="-228600" lvl="0" marL="228600" rtl="0" algn="l">
              <a:lnSpc>
                <a:spcPct val="90000"/>
              </a:lnSpc>
              <a:spcBef>
                <a:spcPts val="1000"/>
              </a:spcBef>
              <a:spcAft>
                <a:spcPts val="0"/>
              </a:spcAft>
              <a:buClr>
                <a:schemeClr val="dk1"/>
              </a:buClr>
              <a:buSzPct val="100000"/>
              <a:buChar char="•"/>
            </a:pPr>
            <a:r>
              <a:rPr lang="ro-RO"/>
              <a:t>La fel ca celelalte planete gigant, Uranus are un </a:t>
            </a:r>
            <a:r>
              <a:rPr lang="ro-RO" u="sng">
                <a:solidFill>
                  <a:schemeClr val="hlink"/>
                </a:solidFill>
                <a:hlinkClick r:id="rId20"/>
              </a:rPr>
              <a:t>sistem de inele</a:t>
            </a:r>
            <a:r>
              <a:rPr lang="ro-RO"/>
              <a:t>, o </a:t>
            </a:r>
            <a:r>
              <a:rPr lang="ro-RO" u="sng">
                <a:solidFill>
                  <a:schemeClr val="hlink"/>
                </a:solidFill>
                <a:hlinkClick r:id="rId21"/>
              </a:rPr>
              <a:t>magnetosferă</a:t>
            </a:r>
            <a:r>
              <a:rPr lang="ro-RO"/>
              <a:t> și numeroși </a:t>
            </a:r>
            <a:r>
              <a:rPr lang="ro-RO" u="sng">
                <a:solidFill>
                  <a:schemeClr val="hlink"/>
                </a:solidFill>
                <a:hlinkClick r:id="rId22"/>
              </a:rPr>
              <a:t>sateliți</a:t>
            </a:r>
            <a:r>
              <a:rPr lang="ro-RO"/>
              <a:t>. Sistemul uranian are o configurație unică, deoarece axa sa de rotație este înclinată lateral, aproape în planul orbitei sale solare. Prin urmare, polii săi nordici și sudici se află acolo unde majoritatea celorlalte planete își au </a:t>
            </a:r>
            <a:r>
              <a:rPr lang="ro-RO" u="sng">
                <a:solidFill>
                  <a:schemeClr val="hlink"/>
                </a:solidFill>
                <a:hlinkClick r:id="rId23"/>
              </a:rPr>
              <a:t>ecuatorul</a:t>
            </a:r>
            <a:r>
              <a:rPr lang="ro-RO"/>
              <a:t>.</a:t>
            </a:r>
            <a:r>
              <a:rPr baseline="30000" lang="ro-RO" u="sng">
                <a:solidFill>
                  <a:schemeClr val="hlink"/>
                </a:solidFill>
                <a:hlinkClick r:id="rId24"/>
              </a:rPr>
              <a:t>[11]</a:t>
            </a:r>
            <a:r>
              <a:rPr lang="ro-RO"/>
              <a:t> În 1986, imaginile de la </a:t>
            </a:r>
            <a:r>
              <a:rPr i="1" lang="ro-RO" u="sng">
                <a:solidFill>
                  <a:schemeClr val="hlink"/>
                </a:solidFill>
                <a:hlinkClick r:id="rId25"/>
              </a:rPr>
              <a:t>Voyager 2</a:t>
            </a:r>
            <a:r>
              <a:rPr lang="ro-RO"/>
              <a:t> au arătat-o pe Uranus ca pe o planetă aproape fără caracteristici în </a:t>
            </a:r>
            <a:r>
              <a:rPr lang="ro-RO" u="sng">
                <a:solidFill>
                  <a:schemeClr val="hlink"/>
                </a:solidFill>
                <a:hlinkClick r:id="rId26"/>
              </a:rPr>
              <a:t>lumină vizibilă</a:t>
            </a:r>
            <a:r>
              <a:rPr lang="ro-RO"/>
              <a:t>, fără benzile de nori sau furtuni asociate cu celelalte planete gigantice.</a:t>
            </a:r>
            <a:r>
              <a:rPr baseline="30000" lang="ro-RO" u="sng">
                <a:solidFill>
                  <a:schemeClr val="hlink"/>
                </a:solidFill>
                <a:hlinkClick r:id="rId27"/>
              </a:rPr>
              <a:t>[11]</a:t>
            </a:r>
            <a:r>
              <a:rPr lang="ro-RO"/>
              <a:t> </a:t>
            </a:r>
            <a:r>
              <a:rPr i="1" lang="ro-RO"/>
              <a:t>Voyager 2</a:t>
            </a:r>
            <a:r>
              <a:rPr lang="ro-RO"/>
              <a:t> rămâne singura </a:t>
            </a:r>
            <a:r>
              <a:rPr lang="ro-RO" u="sng">
                <a:solidFill>
                  <a:schemeClr val="hlink"/>
                </a:solidFill>
                <a:hlinkClick r:id="rId28"/>
              </a:rPr>
              <a:t>navă spațială</a:t>
            </a:r>
            <a:r>
              <a:rPr lang="ro-RO"/>
              <a:t> care a vizitat planeta.</a:t>
            </a:r>
            <a:r>
              <a:rPr baseline="30000" lang="ro-RO" u="sng">
                <a:solidFill>
                  <a:schemeClr val="hlink"/>
                </a:solidFill>
                <a:hlinkClick r:id="rId29"/>
              </a:rPr>
              <a:t>[12]</a:t>
            </a:r>
            <a:r>
              <a:rPr lang="ro-RO"/>
              <a:t> Observațiile de pe </a:t>
            </a:r>
            <a:r>
              <a:rPr lang="ro-RO" u="sng">
                <a:solidFill>
                  <a:schemeClr val="hlink"/>
                </a:solidFill>
                <a:hlinkClick r:id="rId30"/>
              </a:rPr>
              <a:t>Pământ</a:t>
            </a:r>
            <a:r>
              <a:rPr lang="ro-RO"/>
              <a:t> au arătat schimbări sezoniere și o creștere a activității meteo pe măsură ce Uranus s-a apropiat de echinocțiul său în 2007. Viteza vântului poate ajunge la 250 m/s (900 km/h).</a:t>
            </a:r>
            <a:r>
              <a:rPr baseline="30000" lang="ro-RO" u="sng">
                <a:solidFill>
                  <a:schemeClr val="hlink"/>
                </a:solidFill>
                <a:hlinkClick r:id="rId31"/>
              </a:rPr>
              <a:t>[13]</a:t>
            </a:r>
            <a:endParaRPr/>
          </a:p>
          <a:p>
            <a:pPr indent="-130810" lvl="0" marL="228600" rtl="0" algn="l">
              <a:lnSpc>
                <a:spcPct val="90000"/>
              </a:lnSpc>
              <a:spcBef>
                <a:spcPts val="1000"/>
              </a:spcBef>
              <a:spcAft>
                <a:spcPts val="0"/>
              </a:spcAft>
              <a:buClr>
                <a:schemeClr val="dk1"/>
              </a:buClr>
              <a:buSzPct val="100000"/>
              <a:buNone/>
            </a:pPr>
            <a:r>
              <a:t/>
            </a:r>
            <a:endParaRPr/>
          </a:p>
        </p:txBody>
      </p:sp>
      <p:pic>
        <p:nvPicPr>
          <p:cNvPr id="146" name="Google Shape;146;p21"/>
          <p:cNvPicPr preferRelativeResize="0"/>
          <p:nvPr/>
        </p:nvPicPr>
        <p:blipFill rotWithShape="1">
          <a:blip r:embed="rId32">
            <a:alphaModFix/>
          </a:blip>
          <a:srcRect b="0" l="0" r="0" t="0"/>
          <a:stretch/>
        </p:blipFill>
        <p:spPr>
          <a:xfrm>
            <a:off x="9990338" y="4516232"/>
            <a:ext cx="2201662" cy="2341768"/>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ă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