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id" ContentType="audio/mi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3" r:id="rId4"/>
    <p:sldId id="257" r:id="rId5"/>
    <p:sldId id="258" r:id="rId6"/>
    <p:sldId id="259" r:id="rId7"/>
    <p:sldId id="260" r:id="rId8"/>
    <p:sldId id="261" r:id="rId9"/>
    <p:sldId id="262" r:id="rId10"/>
    <p:sldId id="267" r:id="rId11"/>
    <p:sldId id="268" r:id="rId12"/>
    <p:sldId id="269" r:id="rId13"/>
    <p:sldId id="270" r:id="rId14"/>
    <p:sldId id="271" r:id="rId15"/>
    <p:sldId id="272" r:id="rId16"/>
    <p:sldId id="273" r:id="rId17"/>
    <p:sldId id="276" r:id="rId18"/>
    <p:sldId id="275" r:id="rId19"/>
    <p:sldId id="277" r:id="rId20"/>
    <p:sldId id="265"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id"/><Relationship Id="rId1" Type="http://schemas.microsoft.com/office/2007/relationships/media" Target="../media/media1.mid"/><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593D6A8C-5181-4284-B260-798A0F2F0FB3}"/>
              </a:ext>
            </a:extLst>
          </p:cNvPr>
          <p:cNvPicPr>
            <a:picLocks noChangeAspect="1"/>
          </p:cNvPicPr>
          <p:nvPr/>
        </p:nvPicPr>
        <p:blipFill>
          <a:blip r:embed="rId4"/>
          <a:stretch>
            <a:fillRect/>
          </a:stretch>
        </p:blipFill>
        <p:spPr>
          <a:xfrm>
            <a:off x="107504" y="202332"/>
            <a:ext cx="8928992" cy="6453335"/>
          </a:xfrm>
          <a:prstGeom prst="rect">
            <a:avLst/>
          </a:prstGeom>
        </p:spPr>
      </p:pic>
      <p:pic>
        <p:nvPicPr>
          <p:cNvPr id="3" name="romanian_national_VOICE">
            <a:hlinkClick r:id="" action="ppaction://media"/>
            <a:extLst>
              <a:ext uri="{FF2B5EF4-FFF2-40B4-BE49-F238E27FC236}">
                <a16:creationId xmlns:a16="http://schemas.microsoft.com/office/drawing/2014/main" id="{94624E4C-94E1-4263-BB1B-743313747852}"/>
              </a:ext>
            </a:extLst>
          </p:cNvPr>
          <p:cNvPicPr>
            <a:picLocks noChangeAspect="1"/>
          </p:cNvPicPr>
          <p:nvPr>
            <a:audioFile r:link="rId2"/>
            <p:extLst>
              <p:ext uri="{DAA4B4D4-6D71-4841-9C94-3DE7FCFB9230}">
                <p14:media xmlns:p14="http://schemas.microsoft.com/office/powerpoint/2010/main" r:embed="rId1">
                  <p14:bmkLst>
                    <p14:bmk name="Marcaj 1" time="0"/>
                  </p14:bmkLst>
                </p14:media>
              </p:ext>
            </p:extLst>
          </p:nvPr>
        </p:nvPicPr>
        <p:blipFill>
          <a:blip r:embed="rId5"/>
          <a:stretch>
            <a:fillRect/>
          </a:stretch>
        </p:blipFill>
        <p:spPr>
          <a:xfrm>
            <a:off x="8244408" y="6168304"/>
            <a:ext cx="487363" cy="487363"/>
          </a:xfrm>
          <a:prstGeom prst="rect">
            <a:avLst/>
          </a:prstGeom>
        </p:spPr>
      </p:pic>
    </p:spTree>
    <p:extLst>
      <p:ext uri="{BB962C8B-B14F-4D97-AF65-F5344CB8AC3E}">
        <p14:creationId xmlns:p14="http://schemas.microsoft.com/office/powerpoint/2010/main" val="15387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2211B22B-DA92-4482-9C24-F3E4E5B0D8C5}"/>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91331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654E3C80-A99A-457D-9A18-07A2C8387CFF}"/>
              </a:ext>
            </a:extLst>
          </p:cNvPr>
          <p:cNvPicPr>
            <a:picLocks noChangeAspect="1"/>
          </p:cNvPicPr>
          <p:nvPr/>
        </p:nvPicPr>
        <p:blipFill>
          <a:blip r:embed="rId2"/>
          <a:stretch>
            <a:fillRect/>
          </a:stretch>
        </p:blipFill>
        <p:spPr>
          <a:xfrm>
            <a:off x="0" y="692696"/>
            <a:ext cx="9144000" cy="5661248"/>
          </a:xfrm>
          <a:prstGeom prst="rect">
            <a:avLst/>
          </a:prstGeom>
        </p:spPr>
      </p:pic>
    </p:spTree>
    <p:extLst>
      <p:ext uri="{BB962C8B-B14F-4D97-AF65-F5344CB8AC3E}">
        <p14:creationId xmlns:p14="http://schemas.microsoft.com/office/powerpoint/2010/main" val="326917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F2C2DE9C-83EA-4AAE-B6A6-EAE19E2ADCB2}"/>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133143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C712364B-8061-411C-8B80-3FDE675DEC8E}"/>
              </a:ext>
            </a:extLst>
          </p:cNvPr>
          <p:cNvPicPr>
            <a:picLocks noChangeAspect="1"/>
          </p:cNvPicPr>
          <p:nvPr/>
        </p:nvPicPr>
        <p:blipFill>
          <a:blip r:embed="rId2"/>
          <a:stretch>
            <a:fillRect/>
          </a:stretch>
        </p:blipFill>
        <p:spPr>
          <a:xfrm>
            <a:off x="0" y="836712"/>
            <a:ext cx="9144000" cy="5400600"/>
          </a:xfrm>
          <a:prstGeom prst="rect">
            <a:avLst/>
          </a:prstGeom>
        </p:spPr>
      </p:pic>
      <p:sp>
        <p:nvSpPr>
          <p:cNvPr id="4" name="CasetăText 3">
            <a:extLst>
              <a:ext uri="{FF2B5EF4-FFF2-40B4-BE49-F238E27FC236}">
                <a16:creationId xmlns:a16="http://schemas.microsoft.com/office/drawing/2014/main" id="{6E811CE4-C4C1-4D6C-8A26-9E399B2B2DA4}"/>
              </a:ext>
            </a:extLst>
          </p:cNvPr>
          <p:cNvSpPr txBox="1"/>
          <p:nvPr/>
        </p:nvSpPr>
        <p:spPr>
          <a:xfrm>
            <a:off x="1414725" y="575102"/>
            <a:ext cx="6314549" cy="523220"/>
          </a:xfrm>
          <a:prstGeom prst="rect">
            <a:avLst/>
          </a:prstGeom>
          <a:noFill/>
        </p:spPr>
        <p:txBody>
          <a:bodyPr wrap="none" rtlCol="0">
            <a:spAutoFit/>
          </a:bodyPr>
          <a:lstStyle/>
          <a:p>
            <a:r>
              <a:rPr lang="ro-RO" sz="2800" dirty="0">
                <a:latin typeface="Algerian" panose="04020705040A02060702" pitchFamily="82" charset="0"/>
              </a:rPr>
              <a:t>Unirea Transilvaniei cu Romania</a:t>
            </a:r>
          </a:p>
        </p:txBody>
      </p:sp>
    </p:spTree>
    <p:extLst>
      <p:ext uri="{BB962C8B-B14F-4D97-AF65-F5344CB8AC3E}">
        <p14:creationId xmlns:p14="http://schemas.microsoft.com/office/powerpoint/2010/main" val="2185597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21DB0A0D-C3A8-4CE1-A961-F61E4728D1CF}"/>
              </a:ext>
            </a:extLst>
          </p:cNvPr>
          <p:cNvPicPr>
            <a:picLocks noChangeAspect="1"/>
          </p:cNvPicPr>
          <p:nvPr/>
        </p:nvPicPr>
        <p:blipFill>
          <a:blip r:embed="rId2"/>
          <a:stretch>
            <a:fillRect/>
          </a:stretch>
        </p:blipFill>
        <p:spPr>
          <a:xfrm>
            <a:off x="231554" y="692696"/>
            <a:ext cx="8732934" cy="5976664"/>
          </a:xfrm>
          <a:prstGeom prst="rect">
            <a:avLst/>
          </a:prstGeom>
        </p:spPr>
      </p:pic>
    </p:spTree>
    <p:extLst>
      <p:ext uri="{BB962C8B-B14F-4D97-AF65-F5344CB8AC3E}">
        <p14:creationId xmlns:p14="http://schemas.microsoft.com/office/powerpoint/2010/main" val="3290259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06D82EB2-9E03-4AC0-AC91-322CB98BB837}"/>
              </a:ext>
            </a:extLst>
          </p:cNvPr>
          <p:cNvPicPr>
            <a:picLocks noChangeAspect="1"/>
          </p:cNvPicPr>
          <p:nvPr/>
        </p:nvPicPr>
        <p:blipFill>
          <a:blip r:embed="rId2"/>
          <a:stretch>
            <a:fillRect/>
          </a:stretch>
        </p:blipFill>
        <p:spPr>
          <a:xfrm>
            <a:off x="323528" y="572210"/>
            <a:ext cx="8676456" cy="5713580"/>
          </a:xfrm>
          <a:prstGeom prst="rect">
            <a:avLst/>
          </a:prstGeom>
        </p:spPr>
      </p:pic>
    </p:spTree>
    <p:extLst>
      <p:ext uri="{BB962C8B-B14F-4D97-AF65-F5344CB8AC3E}">
        <p14:creationId xmlns:p14="http://schemas.microsoft.com/office/powerpoint/2010/main" val="1672523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610CA287-FEA9-4696-97A3-F97B329FBA66}"/>
              </a:ext>
            </a:extLst>
          </p:cNvPr>
          <p:cNvPicPr>
            <a:picLocks noChangeAspect="1"/>
          </p:cNvPicPr>
          <p:nvPr/>
        </p:nvPicPr>
        <p:blipFill>
          <a:blip r:embed="rId2"/>
          <a:stretch>
            <a:fillRect/>
          </a:stretch>
        </p:blipFill>
        <p:spPr>
          <a:xfrm>
            <a:off x="161510" y="332656"/>
            <a:ext cx="8820980" cy="5832648"/>
          </a:xfrm>
          <a:prstGeom prst="rect">
            <a:avLst/>
          </a:prstGeom>
        </p:spPr>
      </p:pic>
    </p:spTree>
    <p:extLst>
      <p:ext uri="{BB962C8B-B14F-4D97-AF65-F5344CB8AC3E}">
        <p14:creationId xmlns:p14="http://schemas.microsoft.com/office/powerpoint/2010/main" val="571559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dunarea de la 1 Decembrie 1918, de la Alba Iulia, în plină epidemie de  gripă spaniolă. Oamenii purtau usturoi în jurul gâtului - Ardeal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0" y="651114"/>
            <a:ext cx="9107820" cy="555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ea Adunare Națională de la Alba Iulia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78" y="2682"/>
            <a:ext cx="8804245" cy="685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3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n Discursul rostit de Iuliu Maniu la 1 Decembrie 1918 la Alba Iulia –  Magazin Sălăj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36357"/>
            <a:ext cx="8352928" cy="438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58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A216731D-8470-48F5-A66F-37A0F496D8B3}"/>
              </a:ext>
            </a:extLst>
          </p:cNvPr>
          <p:cNvPicPr>
            <a:picLocks noChangeAspect="1"/>
          </p:cNvPicPr>
          <p:nvPr/>
        </p:nvPicPr>
        <p:blipFill>
          <a:blip r:embed="rId2"/>
          <a:stretch>
            <a:fillRect/>
          </a:stretch>
        </p:blipFill>
        <p:spPr>
          <a:xfrm>
            <a:off x="0" y="548680"/>
            <a:ext cx="9144000" cy="6309320"/>
          </a:xfrm>
          <a:prstGeom prst="rect">
            <a:avLst/>
          </a:prstGeom>
        </p:spPr>
      </p:pic>
    </p:spTree>
    <p:extLst>
      <p:ext uri="{BB962C8B-B14F-4D97-AF65-F5344CB8AC3E}">
        <p14:creationId xmlns:p14="http://schemas.microsoft.com/office/powerpoint/2010/main" val="3380948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3D7181AD-4E74-4BCD-BCCC-CF439F9A67D6}"/>
              </a:ext>
            </a:extLst>
          </p:cNvPr>
          <p:cNvPicPr>
            <a:picLocks noChangeAspect="1"/>
          </p:cNvPicPr>
          <p:nvPr/>
        </p:nvPicPr>
        <p:blipFill>
          <a:blip r:embed="rId2"/>
          <a:stretch>
            <a:fillRect/>
          </a:stretch>
        </p:blipFill>
        <p:spPr>
          <a:xfrm>
            <a:off x="0" y="1"/>
            <a:ext cx="9144000" cy="6858000"/>
          </a:xfrm>
          <a:prstGeom prst="rect">
            <a:avLst/>
          </a:prstGeom>
        </p:spPr>
      </p:pic>
      <p:sp>
        <p:nvSpPr>
          <p:cNvPr id="4" name="Titlu 1">
            <a:extLst>
              <a:ext uri="{FF2B5EF4-FFF2-40B4-BE49-F238E27FC236}">
                <a16:creationId xmlns:a16="http://schemas.microsoft.com/office/drawing/2014/main" id="{068C57E3-F571-4AC7-9B28-3C1CB7999E5E}"/>
              </a:ext>
            </a:extLst>
          </p:cNvPr>
          <p:cNvSpPr txBox="1">
            <a:spLocks/>
          </p:cNvSpPr>
          <p:nvPr/>
        </p:nvSpPr>
        <p:spPr>
          <a:xfrm>
            <a:off x="3131840" y="6165304"/>
            <a:ext cx="2880320" cy="47923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ro-RO" sz="3600" dirty="0" smtClean="0">
                <a:solidFill>
                  <a:schemeClr val="bg1"/>
                </a:solidFill>
              </a:rPr>
              <a:t>1922 - 2022</a:t>
            </a:r>
            <a:endParaRPr lang="ro-RO" sz="3600" dirty="0">
              <a:solidFill>
                <a:schemeClr val="bg1"/>
              </a:solidFill>
            </a:endParaRPr>
          </a:p>
        </p:txBody>
      </p:sp>
    </p:spTree>
    <p:extLst>
      <p:ext uri="{BB962C8B-B14F-4D97-AF65-F5344CB8AC3E}">
        <p14:creationId xmlns:p14="http://schemas.microsoft.com/office/powerpoint/2010/main" val="1976399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68C57E3-F571-4AC7-9B28-3C1CB7999E5E}"/>
              </a:ext>
            </a:extLst>
          </p:cNvPr>
          <p:cNvSpPr>
            <a:spLocks noGrp="1"/>
          </p:cNvSpPr>
          <p:nvPr>
            <p:ph type="title"/>
          </p:nvPr>
        </p:nvSpPr>
        <p:spPr>
          <a:xfrm>
            <a:off x="505516" y="933541"/>
            <a:ext cx="4528120" cy="4799714"/>
          </a:xfrm>
        </p:spPr>
        <p:txBody>
          <a:bodyPr>
            <a:normAutofit/>
          </a:bodyPr>
          <a:lstStyle/>
          <a:p>
            <a:pPr>
              <a:lnSpc>
                <a:spcPct val="200000"/>
              </a:lnSpc>
            </a:pPr>
            <a:r>
              <a:rPr lang="ro-RO" sz="2600" dirty="0" smtClean="0"/>
              <a:t>Prof. coordonator: </a:t>
            </a:r>
            <a:r>
              <a:rPr lang="ro-RO" sz="3200" dirty="0" smtClean="0"/>
              <a:t/>
            </a:r>
            <a:br>
              <a:rPr lang="ro-RO" sz="3200" dirty="0" smtClean="0"/>
            </a:br>
            <a:r>
              <a:rPr lang="ro-RO" sz="1800" dirty="0" smtClean="0"/>
              <a:t>Carmen Veronica </a:t>
            </a:r>
            <a:r>
              <a:rPr lang="ro-RO" sz="1800" dirty="0" smtClean="0"/>
              <a:t>balcanu</a:t>
            </a:r>
            <a:r>
              <a:rPr lang="en-US" sz="1800" dirty="0" smtClean="0"/>
              <a:t/>
            </a:r>
            <a:br>
              <a:rPr lang="en-US" sz="1800" dirty="0" smtClean="0"/>
            </a:br>
            <a:r>
              <a:rPr lang="en-US" sz="2600" dirty="0" err="1" smtClean="0"/>
              <a:t>Consilier</a:t>
            </a:r>
            <a:r>
              <a:rPr lang="en-US" sz="2600" dirty="0" smtClean="0"/>
              <a:t> </a:t>
            </a:r>
            <a:r>
              <a:rPr lang="en-US" sz="2600" dirty="0" err="1" smtClean="0"/>
              <a:t>educativ</a:t>
            </a:r>
            <a:r>
              <a:rPr lang="en-US" sz="2600" dirty="0" smtClean="0"/>
              <a:t>: </a:t>
            </a:r>
            <a:r>
              <a:rPr lang="en-US" sz="1800" dirty="0" smtClean="0"/>
              <a:t/>
            </a:r>
            <a:br>
              <a:rPr lang="en-US" sz="1800" dirty="0" smtClean="0"/>
            </a:br>
            <a:r>
              <a:rPr lang="en-US" sz="1800" dirty="0" smtClean="0"/>
              <a:t>Mariana Cu</a:t>
            </a:r>
            <a:r>
              <a:rPr lang="ro-RO" sz="1800" dirty="0" smtClean="0"/>
              <a:t>țitoiu</a:t>
            </a:r>
            <a:r>
              <a:rPr lang="ro-RO" sz="1800" dirty="0"/>
              <a:t/>
            </a:r>
            <a:br>
              <a:rPr lang="ro-RO" sz="1800" dirty="0"/>
            </a:br>
            <a:r>
              <a:rPr lang="ro-RO" sz="2600" dirty="0" smtClean="0"/>
              <a:t>Director: </a:t>
            </a:r>
            <a:r>
              <a:rPr lang="ro-RO" sz="1800" dirty="0" smtClean="0"/>
              <a:t/>
            </a:r>
            <a:br>
              <a:rPr lang="ro-RO" sz="1800" dirty="0" smtClean="0"/>
            </a:br>
            <a:r>
              <a:rPr lang="ro-RO" sz="1800" dirty="0" smtClean="0"/>
              <a:t>Vuc Lavinia</a:t>
            </a:r>
            <a:endParaRPr lang="ro-RO" sz="1800" dirty="0"/>
          </a:p>
        </p:txBody>
      </p:sp>
      <p:sp>
        <p:nvSpPr>
          <p:cNvPr id="4" name="Dreptunghi 3">
            <a:extLst>
              <a:ext uri="{FF2B5EF4-FFF2-40B4-BE49-F238E27FC236}">
                <a16:creationId xmlns:a16="http://schemas.microsoft.com/office/drawing/2014/main" id="{25064CD1-A1C9-4D14-8371-6CF98DCBADFD}"/>
              </a:ext>
            </a:extLst>
          </p:cNvPr>
          <p:cNvSpPr/>
          <p:nvPr/>
        </p:nvSpPr>
        <p:spPr>
          <a:xfrm>
            <a:off x="475928" y="5733256"/>
            <a:ext cx="3723199" cy="523220"/>
          </a:xfrm>
          <a:prstGeom prst="rect">
            <a:avLst/>
          </a:prstGeom>
        </p:spPr>
        <p:txBody>
          <a:bodyPr wrap="none">
            <a:spAutoFit/>
          </a:bodyPr>
          <a:lstStyle/>
          <a:p>
            <a:r>
              <a:rPr lang="ro-RO" sz="2800" b="1" dirty="0"/>
              <a:t>CLASA A XI A FILOLOGIE</a:t>
            </a:r>
          </a:p>
        </p:txBody>
      </p:sp>
      <p:sp>
        <p:nvSpPr>
          <p:cNvPr id="5" name="Titlu 1">
            <a:extLst>
              <a:ext uri="{FF2B5EF4-FFF2-40B4-BE49-F238E27FC236}">
                <a16:creationId xmlns:a16="http://schemas.microsoft.com/office/drawing/2014/main" id="{068C57E3-F571-4AC7-9B28-3C1CB7999E5E}"/>
              </a:ext>
            </a:extLst>
          </p:cNvPr>
          <p:cNvSpPr txBox="1">
            <a:spLocks/>
          </p:cNvSpPr>
          <p:nvPr/>
        </p:nvSpPr>
        <p:spPr>
          <a:xfrm>
            <a:off x="4860032" y="1052736"/>
            <a:ext cx="3960440" cy="5059724"/>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nSpc>
                <a:spcPct val="150000"/>
              </a:lnSpc>
            </a:pPr>
            <a:r>
              <a:rPr lang="ro-RO" sz="2700" dirty="0" smtClean="0"/>
              <a:t>Elevi</a:t>
            </a:r>
            <a:r>
              <a:rPr lang="ro-RO" sz="2700" dirty="0" smtClean="0"/>
              <a:t>:</a:t>
            </a:r>
            <a:r>
              <a:rPr lang="ro-RO" sz="3200" dirty="0" smtClean="0"/>
              <a:t/>
            </a:r>
            <a:br>
              <a:rPr lang="ro-RO" sz="3200" dirty="0" smtClean="0"/>
            </a:br>
            <a:r>
              <a:rPr lang="ro-RO" sz="1800" dirty="0" smtClean="0"/>
              <a:t>grigore  oana  maria</a:t>
            </a:r>
            <a:br>
              <a:rPr lang="ro-RO" sz="1800" dirty="0" smtClean="0"/>
            </a:br>
            <a:r>
              <a:rPr lang="ro-RO" sz="1800" dirty="0" smtClean="0"/>
              <a:t>duroi  nicoleta lavinia</a:t>
            </a:r>
            <a:br>
              <a:rPr lang="ro-RO" sz="1800" dirty="0" smtClean="0"/>
            </a:br>
            <a:r>
              <a:rPr lang="ro-RO" sz="1800" dirty="0" smtClean="0"/>
              <a:t>puiu  eduard  iulian</a:t>
            </a:r>
            <a:br>
              <a:rPr lang="ro-RO" sz="1800" dirty="0" smtClean="0"/>
            </a:br>
            <a:r>
              <a:rPr lang="ro-RO" sz="1800" dirty="0" smtClean="0"/>
              <a:t>otărășanu  elena  alexandra</a:t>
            </a:r>
            <a:br>
              <a:rPr lang="ro-RO" sz="1800" dirty="0" smtClean="0"/>
            </a:br>
            <a:r>
              <a:rPr lang="ro-RO" sz="1800" dirty="0" smtClean="0"/>
              <a:t>văduva  damaris</a:t>
            </a:r>
            <a:br>
              <a:rPr lang="ro-RO" sz="1800" dirty="0" smtClean="0"/>
            </a:br>
            <a:r>
              <a:rPr lang="ro-RO" sz="1800" dirty="0" smtClean="0"/>
              <a:t>văduva  emanuela  gabriela</a:t>
            </a:r>
            <a:br>
              <a:rPr lang="ro-RO" sz="1800" dirty="0" smtClean="0"/>
            </a:br>
            <a:r>
              <a:rPr lang="ro-RO" sz="1800" dirty="0" smtClean="0"/>
              <a:t>buioca  doina  </a:t>
            </a:r>
            <a:r>
              <a:rPr lang="ro-RO" sz="1800" dirty="0" smtClean="0"/>
              <a:t>mihaela</a:t>
            </a:r>
          </a:p>
          <a:p>
            <a:pPr>
              <a:lnSpc>
                <a:spcPct val="150000"/>
              </a:lnSpc>
            </a:pPr>
            <a:r>
              <a:rPr lang="ro-RO" sz="1800" dirty="0" smtClean="0"/>
              <a:t>Scredeanu Alessia Ștefania</a:t>
            </a:r>
            <a:endParaRPr lang="ro-RO" sz="1800" dirty="0" smtClean="0"/>
          </a:p>
          <a:p>
            <a:pPr>
              <a:lnSpc>
                <a:spcPct val="150000"/>
              </a:lnSpc>
            </a:pPr>
            <a:r>
              <a:rPr lang="ro-RO" sz="3200" dirty="0" smtClean="0"/>
              <a:t>                  </a:t>
            </a:r>
            <a:endParaRPr lang="ro-RO" sz="3200" dirty="0"/>
          </a:p>
        </p:txBody>
      </p:sp>
    </p:spTree>
    <p:extLst>
      <p:ext uri="{BB962C8B-B14F-4D97-AF65-F5344CB8AC3E}">
        <p14:creationId xmlns:p14="http://schemas.microsoft.com/office/powerpoint/2010/main" val="1190956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587EB8-D8CD-4457-A85F-DB698BB07505}"/>
              </a:ext>
            </a:extLst>
          </p:cNvPr>
          <p:cNvSpPr txBox="1"/>
          <p:nvPr/>
        </p:nvSpPr>
        <p:spPr>
          <a:xfrm>
            <a:off x="287894" y="476672"/>
            <a:ext cx="7920340" cy="1323439"/>
          </a:xfrm>
          <a:prstGeom prst="rect">
            <a:avLst/>
          </a:prstGeom>
          <a:noFill/>
        </p:spPr>
        <p:txBody>
          <a:bodyPr wrap="square" rtlCol="0">
            <a:spAutoFit/>
          </a:bodyPr>
          <a:lstStyle/>
          <a:p>
            <a:pPr algn="l"/>
            <a:r>
              <a:rPr lang="en-US" sz="4000" dirty="0" err="1">
                <a:latin typeface="Algerian" pitchFamily="82" charset="0"/>
                <a:ea typeface="Amasis MT Pro Medium" panose="02000000000000000000" pitchFamily="2" charset="0"/>
              </a:rPr>
              <a:t>Unirea</a:t>
            </a:r>
            <a:r>
              <a:rPr lang="en-US" sz="4000" dirty="0">
                <a:latin typeface="Algerian" pitchFamily="82" charset="0"/>
                <a:ea typeface="Amasis MT Pro Medium" panose="02000000000000000000" pitchFamily="2" charset="0"/>
              </a:rPr>
              <a:t> </a:t>
            </a:r>
            <a:r>
              <a:rPr lang="en-US" sz="4000" dirty="0" err="1">
                <a:latin typeface="Algerian" pitchFamily="82" charset="0"/>
                <a:ea typeface="Amasis MT Pro Medium" panose="02000000000000000000" pitchFamily="2" charset="0"/>
              </a:rPr>
              <a:t>Basarabiei</a:t>
            </a:r>
            <a:r>
              <a:rPr lang="en-US" sz="4000" dirty="0">
                <a:latin typeface="Algerian" pitchFamily="82" charset="0"/>
                <a:ea typeface="Amasis MT Pro Medium" panose="02000000000000000000" pitchFamily="2" charset="0"/>
              </a:rPr>
              <a:t> cu </a:t>
            </a:r>
            <a:r>
              <a:rPr lang="en-US" sz="4000" dirty="0" err="1">
                <a:latin typeface="Algerian" pitchFamily="82" charset="0"/>
                <a:ea typeface="Amasis MT Pro Medium" panose="02000000000000000000" pitchFamily="2" charset="0"/>
              </a:rPr>
              <a:t>România</a:t>
            </a:r>
            <a:r>
              <a:rPr lang="en-US" sz="4000" dirty="0">
                <a:latin typeface="Algerian" pitchFamily="82" charset="0"/>
                <a:ea typeface="Amasis MT Pro Medium" panose="02000000000000000000" pitchFamily="2" charset="0"/>
              </a:rPr>
              <a:t>          27 </a:t>
            </a:r>
            <a:r>
              <a:rPr lang="en-US" sz="4000" dirty="0" err="1">
                <a:latin typeface="Algerian" pitchFamily="82" charset="0"/>
                <a:ea typeface="Amasis MT Pro Medium" panose="02000000000000000000" pitchFamily="2" charset="0"/>
              </a:rPr>
              <a:t>martie</a:t>
            </a:r>
            <a:r>
              <a:rPr lang="en-US" sz="4000" dirty="0">
                <a:latin typeface="Algerian" pitchFamily="82" charset="0"/>
                <a:ea typeface="Amasis MT Pro Medium" panose="02000000000000000000" pitchFamily="2" charset="0"/>
              </a:rPr>
              <a:t> 1918</a:t>
            </a:r>
          </a:p>
        </p:txBody>
      </p:sp>
      <p:pic>
        <p:nvPicPr>
          <p:cNvPr id="3" name="Picture 3">
            <a:extLst>
              <a:ext uri="{FF2B5EF4-FFF2-40B4-BE49-F238E27FC236}">
                <a16:creationId xmlns:a16="http://schemas.microsoft.com/office/drawing/2014/main" id="{1F662AF8-E199-85AA-28F0-3444FBA2D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6165"/>
            <a:ext cx="9144000" cy="4521835"/>
          </a:xfrm>
          <a:prstGeom prst="rect">
            <a:avLst/>
          </a:prstGeom>
        </p:spPr>
      </p:pic>
    </p:spTree>
    <p:extLst>
      <p:ext uri="{BB962C8B-B14F-4D97-AF65-F5344CB8AC3E}">
        <p14:creationId xmlns:p14="http://schemas.microsoft.com/office/powerpoint/2010/main" val="222462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кругленный прямоугольник 8"/>
          <p:cNvSpPr/>
          <p:nvPr/>
        </p:nvSpPr>
        <p:spPr>
          <a:xfrm>
            <a:off x="179512" y="5301208"/>
            <a:ext cx="8784976" cy="1152128"/>
          </a:xfrm>
          <a:prstGeom prst="roundRect">
            <a:avLst/>
          </a:prstGeom>
          <a:solidFill>
            <a:schemeClr val="bg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0" y="188640"/>
            <a:ext cx="9144000" cy="1080120"/>
          </a:xfrm>
          <a:prstGeom prst="roundRect">
            <a:avLst/>
          </a:prstGeom>
          <a:solidFill>
            <a:srgbClr val="FFFFFF">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1" name="Picture 3" descr="C:\Users\Ghena\Desktop\unirea1.png"/>
          <p:cNvPicPr>
            <a:picLocks noChangeAspect="1" noChangeArrowheads="1"/>
          </p:cNvPicPr>
          <p:nvPr/>
        </p:nvPicPr>
        <p:blipFill>
          <a:blip r:embed="rId3" cstate="print"/>
          <a:srcRect/>
          <a:stretch>
            <a:fillRect/>
          </a:stretch>
        </p:blipFill>
        <p:spPr bwMode="auto">
          <a:xfrm>
            <a:off x="395536" y="764704"/>
            <a:ext cx="6691060" cy="5024907"/>
          </a:xfrm>
          <a:prstGeom prst="rect">
            <a:avLst/>
          </a:prstGeom>
          <a:noFill/>
        </p:spPr>
      </p:pic>
      <p:pic>
        <p:nvPicPr>
          <p:cNvPr id="2053" name="Picture 5" descr="C:\Users\Ghena\Desktop\unirea2.png"/>
          <p:cNvPicPr>
            <a:picLocks noChangeAspect="1" noChangeArrowheads="1"/>
          </p:cNvPicPr>
          <p:nvPr/>
        </p:nvPicPr>
        <p:blipFill>
          <a:blip r:embed="rId4" cstate="print"/>
          <a:srcRect/>
          <a:stretch>
            <a:fillRect/>
          </a:stretch>
        </p:blipFill>
        <p:spPr bwMode="auto">
          <a:xfrm>
            <a:off x="-612576" y="476672"/>
            <a:ext cx="7993267" cy="5930840"/>
          </a:xfrm>
          <a:prstGeom prst="rect">
            <a:avLst/>
          </a:prstGeom>
          <a:noFill/>
        </p:spPr>
      </p:pic>
      <p:sp>
        <p:nvSpPr>
          <p:cNvPr id="6" name="TextBox 5"/>
          <p:cNvSpPr txBox="1"/>
          <p:nvPr/>
        </p:nvSpPr>
        <p:spPr>
          <a:xfrm>
            <a:off x="0" y="260648"/>
            <a:ext cx="8964488" cy="923330"/>
          </a:xfrm>
          <a:prstGeom prst="rect">
            <a:avLst/>
          </a:prstGeom>
          <a:noFill/>
        </p:spPr>
        <p:txBody>
          <a:bodyPr wrap="square" rtlCol="0">
            <a:spAutoFit/>
          </a:bodyPr>
          <a:lstStyle/>
          <a:p>
            <a:r>
              <a:rPr lang="ro-RO" dirty="0"/>
              <a:t>Probabil unul din cele mai înălțătoare </a:t>
            </a:r>
            <a:r>
              <a:rPr lang="en-US" dirty="0" err="1"/>
              <a:t>evenimente</a:t>
            </a:r>
            <a:r>
              <a:rPr lang="ro-RO" dirty="0"/>
              <a:t> din istoria milenară a Basarabiei este actul revenirii, în anul 1918, a jumătății estice a moșiei Mușatinilor la străvechiul </a:t>
            </a:r>
            <a:r>
              <a:rPr lang="ro-RO" dirty="0" err="1"/>
              <a:t>păm</a:t>
            </a:r>
            <a:r>
              <a:rPr lang="en-US" dirty="0" err="1"/>
              <a:t>în</a:t>
            </a:r>
            <a:r>
              <a:rPr lang="ro-RO" dirty="0"/>
              <a:t>t românesc, după anexarea ei tâlhărească de către Rusia țaristă în 1812. </a:t>
            </a:r>
            <a:endParaRPr lang="ru-RU" dirty="0"/>
          </a:p>
        </p:txBody>
      </p:sp>
      <p:sp>
        <p:nvSpPr>
          <p:cNvPr id="8" name="TextBox 7"/>
          <p:cNvSpPr txBox="1"/>
          <p:nvPr/>
        </p:nvSpPr>
        <p:spPr>
          <a:xfrm>
            <a:off x="179512" y="5445224"/>
            <a:ext cx="8784976" cy="923330"/>
          </a:xfrm>
          <a:prstGeom prst="rect">
            <a:avLst/>
          </a:prstGeom>
          <a:noFill/>
        </p:spPr>
        <p:txBody>
          <a:bodyPr wrap="square" rtlCol="0">
            <a:spAutoFit/>
          </a:bodyPr>
          <a:lstStyle/>
          <a:p>
            <a:r>
              <a:rPr lang="vi-VN" dirty="0"/>
              <a:t>Acest eveniment constituie, totodată, şi una din cele mai frumoase pagini din istoria românilor, prin contribuţia pe care a avut-o la definitivarea unităţii naţionale româneşti la sfârşitul Primului Război Mondial.</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2000" fill="hold"/>
                                        <p:tgtEl>
                                          <p:spTgt spid="2051"/>
                                        </p:tgtEl>
                                        <p:attrNameLst>
                                          <p:attrName>ppt_x</p:attrName>
                                        </p:attrNameLst>
                                      </p:cBhvr>
                                      <p:tavLst>
                                        <p:tav tm="0">
                                          <p:val>
                                            <p:strVal val="0-#ppt_w/2"/>
                                          </p:val>
                                        </p:tav>
                                        <p:tav tm="100000">
                                          <p:val>
                                            <p:strVal val="#ppt_x"/>
                                          </p:val>
                                        </p:tav>
                                      </p:tavLst>
                                    </p:anim>
                                    <p:anim calcmode="lin" valueType="num">
                                      <p:cBhvr additive="base">
                                        <p:cTn id="8" dur="2000" fill="hold"/>
                                        <p:tgtEl>
                                          <p:spTgt spid="205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2000" fill="hold"/>
                                        <p:tgtEl>
                                          <p:spTgt spid="2053"/>
                                        </p:tgtEl>
                                        <p:attrNameLst>
                                          <p:attrName>ppt_x</p:attrName>
                                        </p:attrNameLst>
                                      </p:cBhvr>
                                      <p:tavLst>
                                        <p:tav tm="0">
                                          <p:val>
                                            <p:strVal val="1+#ppt_w/2"/>
                                          </p:val>
                                        </p:tav>
                                        <p:tav tm="100000">
                                          <p:val>
                                            <p:strVal val="#ppt_x"/>
                                          </p:val>
                                        </p:tav>
                                      </p:tavLst>
                                    </p:anim>
                                    <p:anim calcmode="lin" valueType="num">
                                      <p:cBhvr additive="base">
                                        <p:cTn id="13" dur="2000" fill="hold"/>
                                        <p:tgtEl>
                                          <p:spTgt spid="205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8"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3000"/>
                                        <p:tgtEl>
                                          <p:spTgt spid="6"/>
                                        </p:tgtEl>
                                      </p:cBhvr>
                                    </p:animEffect>
                                  </p:childTnLst>
                                </p:cTn>
                              </p:par>
                            </p:childTnLst>
                          </p:cTn>
                        </p:par>
                        <p:par>
                          <p:cTn id="18" fill="hold">
                            <p:stCondLst>
                              <p:cond delay="7000"/>
                            </p:stCondLst>
                            <p:childTnLst>
                              <p:par>
                                <p:cTn id="19" presetID="1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p:stCondLst>
                              <p:cond delay="9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0"/>
                            </p:stCondLst>
                            <p:childTnLst>
                              <p:par>
                                <p:cTn id="27" presetID="24"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tx2">
                <a:lumMod val="60000"/>
                <a:lumOff val="40000"/>
              </a:schemeClr>
            </a:gs>
            <a:gs pos="62000">
              <a:srgbClr val="FFFF00"/>
            </a:gs>
            <a:gs pos="100000">
              <a:srgbClr val="FF0000">
                <a:alpha val="22000"/>
              </a:srgbClr>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51520" y="260648"/>
            <a:ext cx="8496944" cy="1323439"/>
          </a:xfrm>
          <a:prstGeom prst="rect">
            <a:avLst/>
          </a:prstGeom>
          <a:noFill/>
        </p:spPr>
        <p:txBody>
          <a:bodyPr wrap="square" rtlCol="0">
            <a:spAutoFit/>
          </a:bodyPr>
          <a:lstStyle/>
          <a:p>
            <a:pPr algn="just"/>
            <a:r>
              <a:rPr lang="ro-RO" sz="2000" dirty="0"/>
              <a:t>    Independența unei țări așa de mici ca Basarabia, secătuită economicește, fără organizare proprie, fără armată, era greu, dacă nu imposibil, de păstrat. Mai ales că Ucraina, pe față sau pe-ascuns, manifesta tendințe anexioniste, ațîțînd populația din sud, iar trupe austro-ungare din Bucovina ocupa Hotinul.</a:t>
            </a:r>
            <a:endParaRPr lang="ru-RU" sz="2000" dirty="0"/>
          </a:p>
        </p:txBody>
      </p:sp>
      <p:pic>
        <p:nvPicPr>
          <p:cNvPr id="3074" name="Picture 2" descr="C:\Users\Ghena\Desktop\Hotin.jpg"/>
          <p:cNvPicPr>
            <a:picLocks noChangeAspect="1" noChangeArrowheads="1"/>
          </p:cNvPicPr>
          <p:nvPr/>
        </p:nvPicPr>
        <p:blipFill>
          <a:blip r:embed="rId2" cstate="print">
            <a:grayscl/>
          </a:blip>
          <a:srcRect/>
          <a:stretch>
            <a:fillRect/>
          </a:stretch>
        </p:blipFill>
        <p:spPr bwMode="auto">
          <a:xfrm>
            <a:off x="4283968" y="1196752"/>
            <a:ext cx="4572000" cy="2806700"/>
          </a:xfrm>
          <a:prstGeom prst="rect">
            <a:avLst/>
          </a:prstGeom>
          <a:noFill/>
          <a:effectLst>
            <a:softEdge rad="635000"/>
          </a:effectLst>
        </p:spPr>
      </p:pic>
      <p:sp>
        <p:nvSpPr>
          <p:cNvPr id="4" name="TextBox 3"/>
          <p:cNvSpPr txBox="1"/>
          <p:nvPr/>
        </p:nvSpPr>
        <p:spPr>
          <a:xfrm>
            <a:off x="179512" y="3789040"/>
            <a:ext cx="8784976" cy="1754326"/>
          </a:xfrm>
          <a:prstGeom prst="rect">
            <a:avLst/>
          </a:prstGeom>
          <a:noFill/>
        </p:spPr>
        <p:txBody>
          <a:bodyPr wrap="square" rtlCol="0">
            <a:spAutoFit/>
          </a:bodyPr>
          <a:lstStyle/>
          <a:p>
            <a:pPr algn="just"/>
            <a:r>
              <a:rPr lang="ro-RO" dirty="0"/>
              <a:t>În haosul atâtor evenimente soluția salvatoare pentru românimea dintre Prut și Nistru nu poate fi decât unirea cu România, singurul scut al ordinii din această regiune. Apariția armatei juca rolul unui scut al liberei și pașnicei dezvoltări a populației și a țării. Ea se afirmă ca o forță organizată venită să înlăture haosul și, în mijlocul tuturor prăbușirilor din vecini, să ajute ca românii basarabeni să-și exprime, în deplină libertate, voința națională de unire cu patria de la care fuseseră smulși cu un veac înainte. </a:t>
            </a:r>
            <a:endParaRPr lang="ru-RU" dirty="0"/>
          </a:p>
        </p:txBody>
      </p:sp>
      <p:pic>
        <p:nvPicPr>
          <p:cNvPr id="1026" name="Picture 2" descr="C:\Users\Ghena\Desktop\300px-1dec.jpg"/>
          <p:cNvPicPr>
            <a:picLocks noChangeAspect="1" noChangeArrowheads="1"/>
          </p:cNvPicPr>
          <p:nvPr/>
        </p:nvPicPr>
        <p:blipFill>
          <a:blip r:embed="rId3" cstate="print"/>
          <a:srcRect/>
          <a:stretch>
            <a:fillRect/>
          </a:stretch>
        </p:blipFill>
        <p:spPr bwMode="auto">
          <a:xfrm>
            <a:off x="6012160" y="5229818"/>
            <a:ext cx="2304256" cy="1628182"/>
          </a:xfrm>
          <a:prstGeom prst="rect">
            <a:avLst/>
          </a:prstGeom>
          <a:ln>
            <a:noFill/>
          </a:ln>
          <a:effectLst>
            <a:softEdge rad="317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inHorizontal)">
                                      <p:cBhvr>
                                        <p:cTn id="11" dur="2000"/>
                                        <p:tgtEl>
                                          <p:spTgt spid="3074"/>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2000"/>
                                        <p:tgtEl>
                                          <p:spTgt spid="4"/>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ssolve">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6" name="Прямоугольник с двумя вырезанными соседними углами 5"/>
          <p:cNvSpPr/>
          <p:nvPr/>
        </p:nvSpPr>
        <p:spPr>
          <a:xfrm>
            <a:off x="0" y="4509120"/>
            <a:ext cx="9144000" cy="2348880"/>
          </a:xfrm>
          <a:prstGeom prst="snip2SameRect">
            <a:avLst/>
          </a:prstGeom>
          <a:solidFill>
            <a:schemeClr val="bg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Ion C. Inculeţ (1884-1940), President of Moldavian Democratic Republic.jpg"/>
          <p:cNvPicPr>
            <a:picLocks noChangeAspect="1" noChangeArrowheads="1"/>
          </p:cNvPicPr>
          <p:nvPr/>
        </p:nvPicPr>
        <p:blipFill>
          <a:blip r:embed="rId3" cstate="print"/>
          <a:srcRect/>
          <a:stretch>
            <a:fillRect/>
          </a:stretch>
        </p:blipFill>
        <p:spPr bwMode="auto">
          <a:xfrm>
            <a:off x="827584" y="4725144"/>
            <a:ext cx="1149871" cy="1575166"/>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http://upload.wikimedia.org/wikipedia/ro/f/fd/Daniel_Ciugureanu.jpg"/>
          <p:cNvPicPr>
            <a:picLocks noChangeAspect="1" noChangeArrowheads="1"/>
          </p:cNvPicPr>
          <p:nvPr/>
        </p:nvPicPr>
        <p:blipFill>
          <a:blip r:embed="rId4" cstate="print"/>
          <a:srcRect/>
          <a:stretch>
            <a:fillRect/>
          </a:stretch>
        </p:blipFill>
        <p:spPr bwMode="auto">
          <a:xfrm>
            <a:off x="3995936" y="4725144"/>
            <a:ext cx="1056117" cy="1584176"/>
          </a:xfrm>
          <a:prstGeom prst="rect">
            <a:avLst/>
          </a:prstGeom>
          <a:ln w="88900" cap="sq" cmpd="thickThin">
            <a:solidFill>
              <a:srgbClr val="000000"/>
            </a:solidFill>
            <a:prstDash val="solid"/>
            <a:miter lim="800000"/>
          </a:ln>
          <a:effectLst>
            <a:innerShdw blurRad="76200">
              <a:srgbClr val="000000"/>
            </a:innerShdw>
          </a:effectLst>
        </p:spPr>
      </p:pic>
      <p:pic>
        <p:nvPicPr>
          <p:cNvPr id="2054" name="Picture 6" descr="Alexandru Averescu"/>
          <p:cNvPicPr>
            <a:picLocks noChangeAspect="1" noChangeArrowheads="1"/>
          </p:cNvPicPr>
          <p:nvPr/>
        </p:nvPicPr>
        <p:blipFill>
          <a:blip r:embed="rId5" cstate="print"/>
          <a:srcRect/>
          <a:stretch>
            <a:fillRect/>
          </a:stretch>
        </p:blipFill>
        <p:spPr bwMode="auto">
          <a:xfrm>
            <a:off x="6804248" y="4725144"/>
            <a:ext cx="1152128" cy="1553933"/>
          </a:xfrm>
          <a:prstGeom prst="rect">
            <a:avLst/>
          </a:prstGeom>
          <a:ln w="88900" cap="sq" cmpd="thickThin">
            <a:solidFill>
              <a:srgbClr val="000000"/>
            </a:solidFill>
            <a:prstDash val="solid"/>
            <a:miter lim="800000"/>
          </a:ln>
          <a:effectLst>
            <a:innerShdw blurRad="76200">
              <a:srgbClr val="000000"/>
            </a:innerShdw>
          </a:effectLst>
        </p:spPr>
      </p:pic>
      <p:sp>
        <p:nvSpPr>
          <p:cNvPr id="10" name="Прямоугольник 9"/>
          <p:cNvSpPr/>
          <p:nvPr/>
        </p:nvSpPr>
        <p:spPr>
          <a:xfrm>
            <a:off x="395536" y="6396335"/>
            <a:ext cx="2126445" cy="461665"/>
          </a:xfrm>
          <a:prstGeom prst="rect">
            <a:avLst/>
          </a:prstGeom>
          <a:noFill/>
        </p:spPr>
        <p:txBody>
          <a:bodyPr wrap="square" lIns="91440" tIns="45720" rIns="91440" bIns="45720">
            <a:spAutoFit/>
          </a:bodyPr>
          <a:lstStyle/>
          <a:p>
            <a:pPr algn="ctr"/>
            <a:r>
              <a:rPr lang="ro-RO"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Ion Inculeț</a:t>
            </a:r>
            <a:endParaRPr lang="ru-RU"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Прямоугольник 10"/>
          <p:cNvSpPr/>
          <p:nvPr/>
        </p:nvSpPr>
        <p:spPr>
          <a:xfrm>
            <a:off x="3419872" y="6396335"/>
            <a:ext cx="2126445" cy="369332"/>
          </a:xfrm>
          <a:prstGeom prst="rect">
            <a:avLst/>
          </a:prstGeom>
          <a:noFill/>
        </p:spPr>
        <p:txBody>
          <a:bodyPr wrap="square" lIns="91440" tIns="45720" rIns="91440" bIns="45720">
            <a:spAutoFit/>
          </a:bodyPr>
          <a:lstStyle/>
          <a:p>
            <a:pPr algn="ctr"/>
            <a:r>
              <a:rPr lang="ro-RO"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 Ciugureanu</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Прямоугольник 11"/>
          <p:cNvSpPr/>
          <p:nvPr/>
        </p:nvSpPr>
        <p:spPr>
          <a:xfrm>
            <a:off x="6372200" y="6396335"/>
            <a:ext cx="2126445" cy="461665"/>
          </a:xfrm>
          <a:prstGeom prst="rect">
            <a:avLst/>
          </a:prstGeom>
          <a:noFill/>
        </p:spPr>
        <p:txBody>
          <a:bodyPr wrap="square" lIns="91440" tIns="45720" rIns="91440" bIns="45720">
            <a:spAutoFit/>
          </a:bodyPr>
          <a:lstStyle/>
          <a:p>
            <a:pPr algn="ctr"/>
            <a:r>
              <a:rPr lang="ro-RO"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Averescu</a:t>
            </a:r>
            <a:endParaRPr lang="ru-RU"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TextBox 12"/>
          <p:cNvSpPr txBox="1"/>
          <p:nvPr/>
        </p:nvSpPr>
        <p:spPr>
          <a:xfrm>
            <a:off x="467544" y="332656"/>
            <a:ext cx="8136904" cy="1754326"/>
          </a:xfrm>
          <a:prstGeom prst="rect">
            <a:avLst/>
          </a:prstGeom>
          <a:noFill/>
        </p:spPr>
        <p:txBody>
          <a:bodyPr wrap="square" rtlCol="0">
            <a:spAutoFit/>
          </a:bodyPr>
          <a:lstStyle/>
          <a:p>
            <a:pPr algn="just"/>
            <a:r>
              <a:rPr lang="ro-RO" dirty="0"/>
              <a:t>La 26 februarie, o delegație compusă din Ion Inculeț și Daniel Ciugureanu, adică pre-ședintele și primul-ministru al Republicii</a:t>
            </a:r>
            <a:r>
              <a:rPr lang="en-US" dirty="0"/>
              <a:t> </a:t>
            </a:r>
            <a:r>
              <a:rPr lang="en-US" dirty="0" err="1"/>
              <a:t>Democratice</a:t>
            </a:r>
            <a:r>
              <a:rPr lang="ro-RO" dirty="0"/>
              <a:t> Moldov</a:t>
            </a:r>
            <a:r>
              <a:rPr lang="en-US" dirty="0" err="1"/>
              <a:t>enesti</a:t>
            </a:r>
            <a:r>
              <a:rPr lang="ro-RO" dirty="0"/>
              <a:t>, a venit la Iași să mulțumească guvernului român pentru ajutorul dar în restabilirea ordinii și să discute problema unirii. Generalul Alexandru Averescu, în calitate de președinte al Consiliului de Miniștri, a sfătuit delegația să mai aștepte până la încheierea păcii cu Germania și Austro-Ungaria.</a:t>
            </a:r>
            <a:endParaRPr lang="ru-RU" dirty="0"/>
          </a:p>
        </p:txBody>
      </p:sp>
      <p:pic>
        <p:nvPicPr>
          <p:cNvPr id="2056" name="Picture 8" descr="http://1.bp.blogspot.com/_nArY2nXMKEo/TPX0dKOhyDI/AAAAAAAAAY4/MMe0L-eBlbE/s1600/steag-thumb.jpg"/>
          <p:cNvPicPr>
            <a:picLocks noChangeAspect="1" noChangeArrowheads="1"/>
          </p:cNvPicPr>
          <p:nvPr/>
        </p:nvPicPr>
        <p:blipFill>
          <a:blip r:embed="rId6" cstate="print"/>
          <a:srcRect/>
          <a:stretch>
            <a:fillRect/>
          </a:stretch>
        </p:blipFill>
        <p:spPr bwMode="auto">
          <a:xfrm>
            <a:off x="3131840" y="2132856"/>
            <a:ext cx="3042806" cy="2176661"/>
          </a:xfrm>
          <a:prstGeom prst="doubleWave">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heel(4)">
                                      <p:cBhvr>
                                        <p:cTn id="7" dur="2000"/>
                                        <p:tgtEl>
                                          <p:spTgt spid="2056"/>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Left)">
                                      <p:cBhvr>
                                        <p:cTn id="11" dur="2000"/>
                                        <p:tgtEl>
                                          <p:spTgt spid="13"/>
                                        </p:tgtEl>
                                      </p:cBhvr>
                                    </p:animEffect>
                                  </p:childTnLst>
                                </p:cTn>
                              </p:par>
                            </p:childTnLst>
                          </p:cTn>
                        </p:par>
                        <p:par>
                          <p:cTn id="12" fill="hold">
                            <p:stCondLst>
                              <p:cond delay="4000"/>
                            </p:stCondLst>
                            <p:childTnLst>
                              <p:par>
                                <p:cTn id="13" presetID="53"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Effect transition="in" filter="fade">
                                      <p:cBhvr>
                                        <p:cTn id="17" dur="2000"/>
                                        <p:tgtEl>
                                          <p:spTgt spid="6"/>
                                        </p:tgtEl>
                                      </p:cBhvr>
                                    </p:animEffect>
                                  </p:childTnLst>
                                </p:cTn>
                              </p:par>
                            </p:childTnLst>
                          </p:cTn>
                        </p:par>
                        <p:par>
                          <p:cTn id="18" fill="hold">
                            <p:stCondLst>
                              <p:cond delay="6000"/>
                            </p:stCondLst>
                            <p:childTnLst>
                              <p:par>
                                <p:cTn id="19" presetID="9"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dissolve">
                                      <p:cBhvr>
                                        <p:cTn id="21" dur="1000"/>
                                        <p:tgtEl>
                                          <p:spTgt spid="2050"/>
                                        </p:tgtEl>
                                      </p:cBhvr>
                                    </p:animEffect>
                                  </p:childTnLst>
                                </p:cTn>
                              </p:par>
                            </p:childTnLst>
                          </p:cTn>
                        </p:par>
                        <p:par>
                          <p:cTn id="22" fill="hold">
                            <p:stCondLst>
                              <p:cond delay="7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par>
                          <p:cTn id="26" fill="hold">
                            <p:stCondLst>
                              <p:cond delay="8000"/>
                            </p:stCondLst>
                            <p:childTnLst>
                              <p:par>
                                <p:cTn id="27" presetID="9"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dissolve">
                                      <p:cBhvr>
                                        <p:cTn id="29" dur="1000"/>
                                        <p:tgtEl>
                                          <p:spTgt spid="2052"/>
                                        </p:tgtEl>
                                      </p:cBhvr>
                                    </p:animEffect>
                                  </p:childTnLst>
                                </p:cTn>
                              </p:par>
                            </p:childTnLst>
                          </p:cTn>
                        </p:par>
                        <p:par>
                          <p:cTn id="30" fill="hold">
                            <p:stCondLst>
                              <p:cond delay="9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par>
                          <p:cTn id="34" fill="hold">
                            <p:stCondLst>
                              <p:cond delay="10000"/>
                            </p:stCondLst>
                            <p:childTnLst>
                              <p:par>
                                <p:cTn id="35" presetID="9" presetClass="entr" presetSubtype="0" fill="hold" nodeType="after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dissolve">
                                      <p:cBhvr>
                                        <p:cTn id="37" dur="1000"/>
                                        <p:tgtEl>
                                          <p:spTgt spid="2054"/>
                                        </p:tgtEl>
                                      </p:cBhvr>
                                    </p:animEffect>
                                  </p:childTnLst>
                                </p:cTn>
                              </p:par>
                            </p:childTnLst>
                          </p:cTn>
                        </p:par>
                        <p:par>
                          <p:cTn id="38" fill="hold">
                            <p:stCondLst>
                              <p:cond delay="11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13" name="Прямоугольник с одним вырезанным скругленным углом 12"/>
          <p:cNvSpPr/>
          <p:nvPr/>
        </p:nvSpPr>
        <p:spPr>
          <a:xfrm>
            <a:off x="179512" y="4797152"/>
            <a:ext cx="8712968" cy="1944216"/>
          </a:xfrm>
          <a:prstGeom prst="snipRoundRect">
            <a:avLst/>
          </a:prstGeom>
          <a:solidFill>
            <a:schemeClr val="bg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альтернативный процесс 9"/>
          <p:cNvSpPr/>
          <p:nvPr/>
        </p:nvSpPr>
        <p:spPr>
          <a:xfrm>
            <a:off x="0" y="1700808"/>
            <a:ext cx="7092280" cy="1584176"/>
          </a:xfrm>
          <a:prstGeom prst="flowChartAlternateProcess">
            <a:avLst/>
          </a:prstGeom>
          <a:solidFill>
            <a:schemeClr val="bg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51520" y="260648"/>
            <a:ext cx="6336704" cy="1224136"/>
          </a:xfrm>
          <a:prstGeom prst="roundRect">
            <a:avLst/>
          </a:prstGeom>
          <a:solidFill>
            <a:srgbClr val="FFC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10" name="Picture 2" descr="Pantelimon Halippa"/>
          <p:cNvPicPr>
            <a:picLocks noChangeAspect="1" noChangeArrowheads="1"/>
          </p:cNvPicPr>
          <p:nvPr/>
        </p:nvPicPr>
        <p:blipFill>
          <a:blip r:embed="rId3" cstate="print"/>
          <a:srcRect/>
          <a:stretch>
            <a:fillRect/>
          </a:stretch>
        </p:blipFill>
        <p:spPr bwMode="auto">
          <a:xfrm>
            <a:off x="7164288" y="620688"/>
            <a:ext cx="1428750" cy="1981201"/>
          </a:xfrm>
          <a:prstGeom prst="roundRect">
            <a:avLst>
              <a:gd name="adj" fmla="val 4167"/>
            </a:avLst>
          </a:prstGeom>
          <a:solidFill>
            <a:srgbClr val="FFFFFF"/>
          </a:solidFill>
          <a:ln w="76200" cap="sq">
            <a:solidFill>
              <a:srgbClr val="292929"/>
            </a:solidFill>
            <a:miter lim="800000"/>
          </a:ln>
          <a:effectLst>
            <a:reflection blurRad="6350" stA="50000" endA="300" endPos="90000" dist="50800" dir="5400000" sy="-100000" algn="bl" rotWithShape="0"/>
          </a:effectLst>
          <a:scene3d>
            <a:camera prst="orthographicFront"/>
            <a:lightRig rig="threePt" dir="t">
              <a:rot lat="0" lon="0" rev="2700000"/>
            </a:lightRig>
          </a:scene3d>
          <a:sp3d>
            <a:bevelT h="38100"/>
            <a:contourClr>
              <a:srgbClr val="C0C0C0"/>
            </a:contourClr>
          </a:sp3d>
        </p:spPr>
      </p:pic>
      <p:sp>
        <p:nvSpPr>
          <p:cNvPr id="3" name="Прямоугольник 2"/>
          <p:cNvSpPr/>
          <p:nvPr/>
        </p:nvSpPr>
        <p:spPr>
          <a:xfrm>
            <a:off x="6448903" y="116632"/>
            <a:ext cx="2695097" cy="461665"/>
          </a:xfrm>
          <a:prstGeom prst="rect">
            <a:avLst/>
          </a:prstGeom>
          <a:noFill/>
        </p:spPr>
        <p:txBody>
          <a:bodyPr wrap="none" lIns="91440" tIns="45720" rIns="91440" bIns="45720">
            <a:spAutoFit/>
          </a:bodyPr>
          <a:lstStyle/>
          <a:p>
            <a:pPr algn="ctr"/>
            <a:r>
              <a:rPr lang="ro-RO"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Pantelimon Halippa</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51520" y="404664"/>
            <a:ext cx="6264696" cy="923330"/>
          </a:xfrm>
          <a:prstGeom prst="rect">
            <a:avLst/>
          </a:prstGeom>
          <a:noFill/>
        </p:spPr>
        <p:txBody>
          <a:bodyPr wrap="square" rtlCol="0">
            <a:spAutoFit/>
          </a:bodyPr>
          <a:lstStyle/>
          <a:p>
            <a:pPr algn="just"/>
            <a:r>
              <a:rPr lang="ro-RO" b="1" dirty="0">
                <a:solidFill>
                  <a:schemeClr val="bg1"/>
                </a:solidFill>
              </a:rPr>
              <a:t>La 2 martie 1918, o delegație a Sfatului Țării, compusă din Inculeț, Halippa și Ciugureanu, s-a prezentat din nou la Iași cu propunerea de unire, cu 2 condiții:</a:t>
            </a:r>
            <a:endParaRPr lang="ru-RU" b="1" dirty="0">
              <a:solidFill>
                <a:schemeClr val="bg1"/>
              </a:solidFill>
            </a:endParaRPr>
          </a:p>
        </p:txBody>
      </p:sp>
      <p:sp>
        <p:nvSpPr>
          <p:cNvPr id="6" name="Прямоугольник 5"/>
          <p:cNvSpPr/>
          <p:nvPr/>
        </p:nvSpPr>
        <p:spPr>
          <a:xfrm>
            <a:off x="0" y="1772816"/>
            <a:ext cx="7141699" cy="523220"/>
          </a:xfrm>
          <a:prstGeom prst="rect">
            <a:avLst/>
          </a:prstGeom>
          <a:noFill/>
        </p:spPr>
        <p:txBody>
          <a:bodyPr wrap="none" lIns="91440" tIns="45720" rIns="91440" bIns="45720">
            <a:spAutoFit/>
          </a:bodyPr>
          <a:lstStyle/>
          <a:p>
            <a:pPr algn="ctr"/>
            <a:r>
              <a:rPr lang="ro-RO"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a) să fie întrebați și reprezentanții din Antantă</a:t>
            </a:r>
            <a:endParaRPr lang="ru-RU"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8" name="Прямоугольник 7"/>
          <p:cNvSpPr/>
          <p:nvPr/>
        </p:nvSpPr>
        <p:spPr>
          <a:xfrm>
            <a:off x="-81753" y="2276872"/>
            <a:ext cx="6925037" cy="954107"/>
          </a:xfrm>
          <a:prstGeom prst="rect">
            <a:avLst/>
          </a:prstGeom>
          <a:noFill/>
        </p:spPr>
        <p:txBody>
          <a:bodyPr wrap="none" lIns="91440" tIns="45720" rIns="91440" bIns="45720">
            <a:spAutoFit/>
          </a:bodyPr>
          <a:lstStyle/>
          <a:p>
            <a:pPr algn="ctr"/>
            <a:r>
              <a:rPr lang="ro-RO"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b) Actul unirii să nu fie semnat de un guvern</a:t>
            </a:r>
          </a:p>
          <a:p>
            <a:pPr algn="ctr"/>
            <a:r>
              <a:rPr lang="ro-RO"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conservator</a:t>
            </a:r>
            <a:endParaRPr lang="ru-RU"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Box 11"/>
          <p:cNvSpPr txBox="1"/>
          <p:nvPr/>
        </p:nvSpPr>
        <p:spPr>
          <a:xfrm>
            <a:off x="395536" y="4941168"/>
            <a:ext cx="8280920" cy="1754326"/>
          </a:xfrm>
          <a:prstGeom prst="rect">
            <a:avLst/>
          </a:prstGeom>
          <a:noFill/>
        </p:spPr>
        <p:txBody>
          <a:bodyPr wrap="square" rtlCol="0">
            <a:spAutoFit/>
          </a:bodyPr>
          <a:lstStyle/>
          <a:p>
            <a:pPr algn="just"/>
            <a:r>
              <a:rPr lang="ro-RO" dirty="0"/>
              <a:t>Consultând reprezentanții puterilor din Antantă, guvernul român a primit un răspuns evaziv din partea ministrului Italiei; ministrul Angliei a declarat că nu se opune unirii Basarabiei cu România; reprezentantul SUA a recomandat să se facă unirea, iar ministrul Franței, Saint-Aulaire, a recomandat lui Inculeț: ”Faceți unirea cât mai repede. Nimeni nu se va găsi printre aliați, care să nu sprijine acest început al înfăptuirii României Mari”. Nu se putea un răspuns mai prielnic și mai încurajator.</a:t>
            </a:r>
            <a:endParaRPr lang="ru-RU"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2000"/>
                                        <p:tgtEl>
                                          <p:spTgt spid="4"/>
                                        </p:tgtEl>
                                      </p:cBhvr>
                                    </p:animEffect>
                                  </p:childTnLst>
                                </p:cTn>
                              </p:par>
                            </p:childTnLst>
                          </p:cTn>
                        </p:par>
                        <p:par>
                          <p:cTn id="12" fill="hold">
                            <p:stCondLst>
                              <p:cond delay="4000"/>
                            </p:stCondLst>
                            <p:childTnLst>
                              <p:par>
                                <p:cTn id="13" presetID="24" presetClass="entr" presetSubtype="0" fill="hold" nodeType="afterEffect">
                                  <p:stCondLst>
                                    <p:cond delay="0"/>
                                  </p:stCondLst>
                                  <p:childTnLst>
                                    <p:set>
                                      <p:cBhvr>
                                        <p:cTn id="14" dur="1" fill="hold">
                                          <p:stCondLst>
                                            <p:cond delay="0"/>
                                          </p:stCondLst>
                                        </p:cTn>
                                        <p:tgtEl>
                                          <p:spTgt spid="17410"/>
                                        </p:tgtEl>
                                        <p:attrNameLst>
                                          <p:attrName>style.visibility</p:attrName>
                                        </p:attrNameLst>
                                      </p:cBhvr>
                                      <p:to>
                                        <p:strVal val="visible"/>
                                      </p:to>
                                    </p:set>
                                    <p:anim to="" calcmode="lin" valueType="num">
                                      <p:cBhvr>
                                        <p:cTn id="15" dur="1" fill="hold"/>
                                        <p:tgtEl>
                                          <p:spTgt spid="17410"/>
                                        </p:tgtEl>
                                        <p:attrNameLst>
                                          <p:attrName/>
                                        </p:attrNameLst>
                                      </p:cBhvr>
                                    </p:anim>
                                  </p:childTnLst>
                                </p:cTn>
                              </p:par>
                            </p:childTnLst>
                          </p:cTn>
                        </p:par>
                        <p:par>
                          <p:cTn id="16" fill="hold">
                            <p:stCondLst>
                              <p:cond delay="4000"/>
                            </p:stCondLst>
                            <p:childTnLst>
                              <p:par>
                                <p:cTn id="17" presetID="1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plus(in)">
                                      <p:cBhvr>
                                        <p:cTn id="19" dur="1000"/>
                                        <p:tgtEl>
                                          <p:spTgt spid="3"/>
                                        </p:tgtEl>
                                      </p:cBhvr>
                                    </p:animEffect>
                                  </p:childTnLst>
                                </p:cTn>
                              </p:par>
                            </p:childTnLst>
                          </p:cTn>
                        </p:par>
                        <p:par>
                          <p:cTn id="20" fill="hold">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1000"/>
                                        <p:tgtEl>
                                          <p:spTgt spid="10"/>
                                        </p:tgtEl>
                                      </p:cBhvr>
                                    </p:animEffect>
                                  </p:childTnLst>
                                </p:cTn>
                              </p:par>
                            </p:childTnLst>
                          </p:cTn>
                        </p:par>
                        <p:par>
                          <p:cTn id="24" fill="hold">
                            <p:stCondLst>
                              <p:cond delay="6000"/>
                            </p:stCondLst>
                            <p:childTnLst>
                              <p:par>
                                <p:cTn id="25" presetID="53" presetClass="entr" presetSubtype="0" fill="hold" grpId="0" nodeType="afterEffect">
                                  <p:stCondLst>
                                    <p:cond delay="0"/>
                                  </p:stCondLst>
                                  <p:iterate type="lt">
                                    <p:tmPct val="0"/>
                                  </p:iterate>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fltVal val="0"/>
                                          </p:val>
                                        </p:tav>
                                        <p:tav tm="100000">
                                          <p:val>
                                            <p:strVal val="#ppt_w"/>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Effect transition="in" filter="fade">
                                      <p:cBhvr>
                                        <p:cTn id="29" dur="2000"/>
                                        <p:tgtEl>
                                          <p:spTgt spid="6"/>
                                        </p:tgtEl>
                                      </p:cBhvr>
                                    </p:animEffect>
                                  </p:childTnLst>
                                </p:cTn>
                              </p:par>
                            </p:childTnLst>
                          </p:cTn>
                        </p:par>
                        <p:par>
                          <p:cTn id="30" fill="hold">
                            <p:stCondLst>
                              <p:cond delay="8000"/>
                            </p:stCondLst>
                            <p:childTnLst>
                              <p:par>
                                <p:cTn id="31" presetID="18" presetClass="entr" presetSubtype="12" fill="hold" grpId="0" nodeType="afterEffect">
                                  <p:stCondLst>
                                    <p:cond delay="0"/>
                                  </p:stCondLst>
                                  <p:iterate type="lt">
                                    <p:tmPct val="0"/>
                                  </p:iterate>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2000"/>
                                        <p:tgtEl>
                                          <p:spTgt spid="8"/>
                                        </p:tgtEl>
                                      </p:cBhvr>
                                    </p:animEffect>
                                  </p:childTnLst>
                                </p:cTn>
                              </p:par>
                            </p:childTnLst>
                          </p:cTn>
                        </p:par>
                        <p:par>
                          <p:cTn id="34" fill="hold">
                            <p:stCondLst>
                              <p:cond delay="10000"/>
                            </p:stCondLst>
                            <p:childTnLst>
                              <p:par>
                                <p:cTn id="35" presetID="18" presetClass="entr" presetSubtype="1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Left)">
                                      <p:cBhvr>
                                        <p:cTn id="37" dur="2000"/>
                                        <p:tgtEl>
                                          <p:spTgt spid="13"/>
                                        </p:tgtEl>
                                      </p:cBhvr>
                                    </p:animEffect>
                                  </p:childTnLst>
                                </p:cTn>
                              </p:par>
                            </p:childTnLst>
                          </p:cTn>
                        </p:par>
                        <p:par>
                          <p:cTn id="38" fill="hold">
                            <p:stCondLst>
                              <p:cond delay="12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par>
                          <p:cTn id="42" fill="hold">
                            <p:stCondLst>
                              <p:cond delay="13000"/>
                            </p:stCondLst>
                            <p:childTnLst>
                              <p:par>
                                <p:cTn id="43" presetID="18" presetClass="emph" presetSubtype="0" fill="hold" grpId="1" nodeType="afterEffect">
                                  <p:stCondLst>
                                    <p:cond delay="0"/>
                                  </p:stCondLst>
                                  <p:iterate type="lt">
                                    <p:tmPct val="4000"/>
                                  </p:iterate>
                                  <p:childTnLst>
                                    <p:set>
                                      <p:cBhvr override="childStyle">
                                        <p:cTn id="44" dur="1000" fill="hold"/>
                                        <p:tgtEl>
                                          <p:spTgt spid="6"/>
                                        </p:tgtEl>
                                        <p:attrNameLst>
                                          <p:attrName>style.textDecorationUnderline</p:attrName>
                                        </p:attrNameLst>
                                      </p:cBhvr>
                                      <p:to>
                                        <p:strVal val="true"/>
                                      </p:to>
                                    </p:set>
                                  </p:childTnLst>
                                </p:cTn>
                              </p:par>
                            </p:childTnLst>
                          </p:cTn>
                        </p:par>
                        <p:par>
                          <p:cTn id="45" fill="hold">
                            <p:stCondLst>
                              <p:cond delay="15640"/>
                            </p:stCondLst>
                            <p:childTnLst>
                              <p:par>
                                <p:cTn id="46" presetID="18" presetClass="emph" presetSubtype="0" fill="hold" grpId="1" nodeType="afterEffect">
                                  <p:stCondLst>
                                    <p:cond delay="0"/>
                                  </p:stCondLst>
                                  <p:iterate type="lt">
                                    <p:tmPct val="4000"/>
                                  </p:iterate>
                                  <p:childTnLst>
                                    <p:set>
                                      <p:cBhvr override="childStyle">
                                        <p:cTn id="47" dur="10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5" grpId="0" animBg="1"/>
      <p:bldP spid="3" grpId="0"/>
      <p:bldP spid="4" grpId="0"/>
      <p:bldP spid="6" grpId="0"/>
      <p:bldP spid="6" grpId="1"/>
      <p:bldP spid="8" grpId="0"/>
      <p:bldP spid="8"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3000" b="-23000"/>
          </a:stretch>
        </a:blipFill>
        <a:effectLst/>
      </p:bgPr>
    </p:bg>
    <p:spTree>
      <p:nvGrpSpPr>
        <p:cNvPr id="1" name=""/>
        <p:cNvGrpSpPr/>
        <p:nvPr/>
      </p:nvGrpSpPr>
      <p:grpSpPr>
        <a:xfrm>
          <a:off x="0" y="0"/>
          <a:ext cx="0" cy="0"/>
          <a:chOff x="0" y="0"/>
          <a:chExt cx="0" cy="0"/>
        </a:xfrm>
      </p:grpSpPr>
      <p:sp>
        <p:nvSpPr>
          <p:cNvPr id="9" name="Блок-схема: альтернативный процесс 8"/>
          <p:cNvSpPr/>
          <p:nvPr/>
        </p:nvSpPr>
        <p:spPr>
          <a:xfrm>
            <a:off x="0" y="0"/>
            <a:ext cx="5724128" cy="6569968"/>
          </a:xfrm>
          <a:prstGeom prst="flowChartAlternateProcess">
            <a:avLst/>
          </a:prstGeom>
          <a:solidFill>
            <a:schemeClr val="bg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012160" y="5013176"/>
            <a:ext cx="2952328" cy="792088"/>
          </a:xfrm>
          <a:prstGeom prst="rect">
            <a:avLst/>
          </a:prstGeom>
          <a:solidFill>
            <a:schemeClr val="bg2">
              <a:lumMod val="9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434" name="Picture 2" descr="http://www.union.md/images/poza_start/5604_0_1.jpg"/>
          <p:cNvPicPr>
            <a:picLocks noChangeAspect="1" noChangeArrowheads="1"/>
          </p:cNvPicPr>
          <p:nvPr/>
        </p:nvPicPr>
        <p:blipFill>
          <a:blip r:embed="rId3" cstate="print"/>
          <a:srcRect/>
          <a:stretch>
            <a:fillRect/>
          </a:stretch>
        </p:blipFill>
        <p:spPr bwMode="auto">
          <a:xfrm>
            <a:off x="6012160" y="188640"/>
            <a:ext cx="2946163" cy="2142034"/>
          </a:xfrm>
          <a:prstGeom prst="rect">
            <a:avLst/>
          </a:prstGeom>
          <a:ln w="88900" cap="sq" cmpd="thickThin">
            <a:solidFill>
              <a:srgbClr val="000000"/>
            </a:solidFill>
            <a:prstDash val="solid"/>
            <a:miter lim="800000"/>
          </a:ln>
          <a:effectLst>
            <a:innerShdw blurRad="76200">
              <a:srgbClr val="000000"/>
            </a:innerShdw>
          </a:effectLst>
        </p:spPr>
      </p:pic>
      <p:pic>
        <p:nvPicPr>
          <p:cNvPr id="18436" name="Picture 4" descr="http://upload.wikimedia.org/wikipedia/commons/1/18/Unirea_Basarabiei_1918-1928.jpg"/>
          <p:cNvPicPr>
            <a:picLocks noChangeAspect="1" noChangeArrowheads="1"/>
          </p:cNvPicPr>
          <p:nvPr/>
        </p:nvPicPr>
        <p:blipFill>
          <a:blip r:embed="rId4" cstate="print"/>
          <a:srcRect/>
          <a:stretch>
            <a:fillRect/>
          </a:stretch>
        </p:blipFill>
        <p:spPr bwMode="auto">
          <a:xfrm>
            <a:off x="6156176" y="3212976"/>
            <a:ext cx="2807748" cy="1733178"/>
          </a:xfrm>
          <a:prstGeom prst="rect">
            <a:avLst/>
          </a:prstGeom>
          <a:noFill/>
        </p:spPr>
      </p:pic>
      <p:sp>
        <p:nvSpPr>
          <p:cNvPr id="4" name="TextBox 3"/>
          <p:cNvSpPr txBox="1"/>
          <p:nvPr/>
        </p:nvSpPr>
        <p:spPr>
          <a:xfrm>
            <a:off x="6012160" y="5085184"/>
            <a:ext cx="3024336" cy="577081"/>
          </a:xfrm>
          <a:prstGeom prst="rect">
            <a:avLst/>
          </a:prstGeom>
          <a:noFill/>
        </p:spPr>
        <p:txBody>
          <a:bodyPr wrap="square" rtlCol="0">
            <a:spAutoFit/>
          </a:bodyPr>
          <a:lstStyle/>
          <a:p>
            <a:r>
              <a:rPr lang="vi-VN" sz="1050" dirty="0"/>
              <a:t>Marcă poştală românească emisă în 1928 în România cu ocazia aniversării a 10 de la unirea cu Basarabia.</a:t>
            </a:r>
            <a:endParaRPr lang="ru-RU" sz="1050" dirty="0"/>
          </a:p>
        </p:txBody>
      </p:sp>
      <p:sp>
        <p:nvSpPr>
          <p:cNvPr id="6" name="TextBox 5"/>
          <p:cNvSpPr txBox="1"/>
          <p:nvPr/>
        </p:nvSpPr>
        <p:spPr>
          <a:xfrm>
            <a:off x="251520" y="260648"/>
            <a:ext cx="5472608" cy="5909310"/>
          </a:xfrm>
          <a:prstGeom prst="rect">
            <a:avLst/>
          </a:prstGeom>
          <a:noFill/>
        </p:spPr>
        <p:txBody>
          <a:bodyPr wrap="square" rtlCol="0">
            <a:spAutoFit/>
          </a:bodyPr>
          <a:lstStyle/>
          <a:p>
            <a:pPr algn="just"/>
            <a:r>
              <a:rPr lang="ro-RO" dirty="0"/>
              <a:t>La 27 martie 1918, Sfatul Țării al Republicii Democratice Moldovenești a votat istoric ca declarație de Unire: ”În numele poporului Basarabiei, Sfatul Țării declară: Republica Democratică Moldovenească (Basarabia), în hotarele ei dintre Prut, Nistru, Dunăre, Marea Neagră și vechile granițe cu Austria, ruptă de Rusia acum o sută și mai bine de ani din trupul vechii Moldove, în puterea dreptului de neam, pe baza principiului că noroadele singure să-ți hotărască soarta lor, de azi înainte și pentru totdeauna se unește cu România”.</a:t>
            </a:r>
          </a:p>
          <a:p>
            <a:pPr algn="just"/>
            <a:endParaRPr lang="ro-RO" dirty="0"/>
          </a:p>
          <a:p>
            <a:pPr algn="just"/>
            <a:r>
              <a:rPr lang="ro-RO" dirty="0"/>
              <a:t>Pentru unire au votat 86 de deputați, 3 au fost contra, iar 36 s-au abținut (adică deputații ucraineni, evrei, bulgari și germani). În scrisoarea adresată lui I. Inculeț la 28 martie, regele Ferdinand aprecia: ”Un vis frumos s-a înfăptuit. Din suflet mulțumesc bunului Dumnezeu că mi-a dat, în zilele de restriște, ca o dulce mângâiere, să văd după o sută de ani pe frații basarabeni revenind iarăși la patria-mamă. Aduc prinosul meu de călduroase mulțumiri domniilor voaste și Sfatului Țării ale cărui patriotice sforțări au fost încoronate de succes”.</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edge">
                                      <p:cBhvr>
                                        <p:cTn id="7" dur="2000"/>
                                        <p:tgtEl>
                                          <p:spTgt spid="1843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dissolve">
                                      <p:cBhvr>
                                        <p:cTn id="11" dur="1000"/>
                                        <p:tgtEl>
                                          <p:spTgt spid="18436"/>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5000"/>
                            </p:stCondLst>
                            <p:childTnLst>
                              <p:par>
                                <p:cTn id="23" presetID="6"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7000"/>
                            </p:stCondLst>
                            <p:childTnLst>
                              <p:par>
                                <p:cTn id="27" presetID="6"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9458" name="Picture 2" descr="http://www.cimec.ro/Istorie/Unire/actbuco1.jpg"/>
          <p:cNvPicPr>
            <a:picLocks noChangeAspect="1" noChangeArrowheads="1"/>
          </p:cNvPicPr>
          <p:nvPr/>
        </p:nvPicPr>
        <p:blipFill>
          <a:blip r:embed="rId2" cstate="print"/>
          <a:srcRect/>
          <a:stretch>
            <a:fillRect/>
          </a:stretch>
        </p:blipFill>
        <p:spPr bwMode="auto">
          <a:xfrm>
            <a:off x="5396740" y="0"/>
            <a:ext cx="3747260" cy="6858000"/>
          </a:xfrm>
          <a:prstGeom prst="rect">
            <a:avLst/>
          </a:prstGeom>
          <a:ln>
            <a:noFill/>
          </a:ln>
          <a:effectLst>
            <a:softEdge rad="112500"/>
          </a:effectLst>
        </p:spPr>
      </p:pic>
      <p:sp>
        <p:nvSpPr>
          <p:cNvPr id="3" name="TextBox 2"/>
          <p:cNvSpPr txBox="1"/>
          <p:nvPr/>
        </p:nvSpPr>
        <p:spPr>
          <a:xfrm>
            <a:off x="179512" y="332656"/>
            <a:ext cx="5040560" cy="3416320"/>
          </a:xfrm>
          <a:prstGeom prst="rect">
            <a:avLst/>
          </a:prstGeom>
          <a:noFill/>
        </p:spPr>
        <p:txBody>
          <a:bodyPr wrap="square" rtlCol="0">
            <a:spAutoFit/>
          </a:bodyPr>
          <a:lstStyle/>
          <a:p>
            <a:pPr algn="just"/>
            <a:r>
              <a:rPr lang="ro-RO" dirty="0"/>
              <a:t>La 31 martie 1918, deși era </a:t>
            </a:r>
            <a:r>
              <a:rPr lang="ro-RO" dirty="0" err="1"/>
              <a:t>îndol</a:t>
            </a:r>
            <a:r>
              <a:rPr lang="en-US" dirty="0" err="1"/>
              <a:t>ia</a:t>
            </a:r>
            <a:r>
              <a:rPr lang="ro-RO" dirty="0" err="1"/>
              <a:t>tă</a:t>
            </a:r>
            <a:r>
              <a:rPr lang="ro-RO" dirty="0"/>
              <a:t> de condițiile înrobitoare ale păcii de la Buftea, România a sărbătorit evenimentul Unirii cu Basarabia, amestecând lacrimile de jale cu lacrimile de bucu-rie. Prin decretul regal din 9 aprilie se confirma ho-tărârea de Unire a Basarabiei cu România. Ion Inculeț și Daniel Ciugureanu intrau în guvernul țării ca miniștri fără portofoliu.</a:t>
            </a:r>
          </a:p>
          <a:p>
            <a:pPr algn="just"/>
            <a:r>
              <a:rPr lang="ro-RO" dirty="0"/>
              <a:t>Primul pas în domeniul reformelor stabilizatoare a fost etatizarea pădurilor și a subsolului, precum și votarea reformei agrare, prin care pământul era distribuit țăranilor.</a:t>
            </a:r>
            <a:endParaRPr lang="ru-RU" dirty="0"/>
          </a:p>
        </p:txBody>
      </p:sp>
      <p:pic>
        <p:nvPicPr>
          <p:cNvPr id="19459" name="Picture 3" descr="C:\Users\Ghena\Desktop\Безымянный.jpg"/>
          <p:cNvPicPr>
            <a:picLocks noChangeAspect="1" noChangeArrowheads="1"/>
          </p:cNvPicPr>
          <p:nvPr/>
        </p:nvPicPr>
        <p:blipFill>
          <a:blip r:embed="rId3" cstate="print"/>
          <a:srcRect/>
          <a:stretch>
            <a:fillRect/>
          </a:stretch>
        </p:blipFill>
        <p:spPr bwMode="auto">
          <a:xfrm>
            <a:off x="1259632" y="3789040"/>
            <a:ext cx="3196001" cy="2335337"/>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1259632" y="6165304"/>
            <a:ext cx="3168352" cy="523220"/>
          </a:xfrm>
          <a:prstGeom prst="rect">
            <a:avLst/>
          </a:prstGeom>
          <a:noFill/>
        </p:spPr>
        <p:txBody>
          <a:bodyPr wrap="square" lIns="91440" tIns="45720" rIns="91440" bIns="45720">
            <a:spAutoFit/>
          </a:bodyPr>
          <a:lstStyle/>
          <a:p>
            <a:pPr algn="ctr"/>
            <a:r>
              <a:rPr lang="ro-RO"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Buftea, 1918</a:t>
            </a:r>
            <a:endParaRPr lang="ru-RU"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edge">
                                      <p:cBhvr>
                                        <p:cTn id="11" dur="2000"/>
                                        <p:tgtEl>
                                          <p:spTgt spid="19459"/>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798</Words>
  <Application>Microsoft Office PowerPoint</Application>
  <PresentationFormat>On-screen Show (4:3)</PresentationFormat>
  <Paragraphs>29</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Algerian</vt:lpstr>
      <vt:lpstr>Amasis MT Pro Medium</vt:lpstr>
      <vt:lpstr>Arial</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 coordonator:  Carmen Veronica balcanu Consilier educativ:  Mariana Cuțitoiu Director:  Vuc Lavinia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Ghena</dc:creator>
  <cp:lastModifiedBy>Ruxandra</cp:lastModifiedBy>
  <cp:revision>37</cp:revision>
  <dcterms:created xsi:type="dcterms:W3CDTF">2012-03-27T13:09:28Z</dcterms:created>
  <dcterms:modified xsi:type="dcterms:W3CDTF">2022-11-30T14:05:12Z</dcterms:modified>
</cp:coreProperties>
</file>