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MEDIA GENERALĂ </a:t>
            </a:r>
            <a:r>
              <a:rPr lang="ro-RO" dirty="0"/>
              <a:t>PE CLASE LA FINALUL ANULUI ȘCOLAR </a:t>
            </a:r>
            <a:r>
              <a:rPr lang="en-US" dirty="0"/>
              <a:t>2021-2022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o-R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 '!$B$1</c:f>
              <c:strCache>
                <c:ptCount val="1"/>
                <c:pt idx="0">
                  <c:v>MEDIA GENERALĂ 2021-2022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'Grafic '!$A$2:$A$16</c:f>
              <c:strCache>
                <c:ptCount val="15"/>
                <c:pt idx="0">
                  <c:v>V-P.J</c:v>
                </c:pt>
                <c:pt idx="1">
                  <c:v>VI A-PJ</c:v>
                </c:pt>
                <c:pt idx="2">
                  <c:v>VI B-PJ</c:v>
                </c:pt>
                <c:pt idx="3">
                  <c:v>VII A-PJ</c:v>
                </c:pt>
                <c:pt idx="4">
                  <c:v>VII B-PJ</c:v>
                </c:pt>
                <c:pt idx="5">
                  <c:v>V A-Balteni</c:v>
                </c:pt>
                <c:pt idx="6">
                  <c:v>V B-Balteni</c:v>
                </c:pt>
                <c:pt idx="7">
                  <c:v>VI-Balteni</c:v>
                </c:pt>
                <c:pt idx="8">
                  <c:v>VII-Balteni</c:v>
                </c:pt>
                <c:pt idx="9">
                  <c:v>IX A</c:v>
                </c:pt>
                <c:pt idx="10">
                  <c:v>IX P</c:v>
                </c:pt>
                <c:pt idx="11">
                  <c:v>X A</c:v>
                </c:pt>
                <c:pt idx="12">
                  <c:v>X B</c:v>
                </c:pt>
                <c:pt idx="13">
                  <c:v>X P</c:v>
                </c:pt>
                <c:pt idx="14">
                  <c:v>XI A</c:v>
                </c:pt>
              </c:strCache>
            </c:strRef>
          </c:cat>
          <c:val>
            <c:numRef>
              <c:f>'Grafic '!$B$2:$B$16</c:f>
              <c:numCache>
                <c:formatCode>General</c:formatCode>
                <c:ptCount val="15"/>
                <c:pt idx="0">
                  <c:v>8.2200000000000006</c:v>
                </c:pt>
                <c:pt idx="1">
                  <c:v>7.61</c:v>
                </c:pt>
                <c:pt idx="2" formatCode="0.00">
                  <c:v>8.06</c:v>
                </c:pt>
                <c:pt idx="3">
                  <c:v>7.55</c:v>
                </c:pt>
                <c:pt idx="4">
                  <c:v>7.46</c:v>
                </c:pt>
                <c:pt idx="5">
                  <c:v>8.52</c:v>
                </c:pt>
                <c:pt idx="6">
                  <c:v>8.92</c:v>
                </c:pt>
                <c:pt idx="7">
                  <c:v>8.4700000000000006</c:v>
                </c:pt>
                <c:pt idx="8">
                  <c:v>8.19</c:v>
                </c:pt>
                <c:pt idx="9">
                  <c:v>7.02</c:v>
                </c:pt>
                <c:pt idx="10">
                  <c:v>6.76</c:v>
                </c:pt>
                <c:pt idx="11">
                  <c:v>7.9</c:v>
                </c:pt>
                <c:pt idx="12">
                  <c:v>7.02</c:v>
                </c:pt>
                <c:pt idx="13">
                  <c:v>7.17</c:v>
                </c:pt>
                <c:pt idx="14">
                  <c:v>7.17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0D-4DC9-8BD2-61E3732448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2859775"/>
        <c:axId val="2017187295"/>
      </c:barChart>
      <c:catAx>
        <c:axId val="20128597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Clasa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2017187295"/>
        <c:crosses val="autoZero"/>
        <c:auto val="1"/>
        <c:lblAlgn val="ctr"/>
        <c:lblOffset val="100"/>
        <c:noMultiLvlLbl val="0"/>
      </c:catAx>
      <c:valAx>
        <c:axId val="2017187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Media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20128597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Absente nemotivate</a:t>
            </a:r>
            <a:r>
              <a:rPr lang="ro-RO"/>
              <a:t> la finalul anului școlar</a:t>
            </a:r>
            <a:r>
              <a:rPr lang="en-US"/>
              <a:t> 2021-2022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o-R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'Grafic '!$B$18</c:f>
              <c:strCache>
                <c:ptCount val="1"/>
                <c:pt idx="0">
                  <c:v>Absente nemotivate 2021-2022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'Grafic '!$A$19:$A$33</c:f>
              <c:strCache>
                <c:ptCount val="15"/>
                <c:pt idx="0">
                  <c:v>V-P.J</c:v>
                </c:pt>
                <c:pt idx="1">
                  <c:v>VI A-PJ</c:v>
                </c:pt>
                <c:pt idx="2">
                  <c:v>VI B-PJ</c:v>
                </c:pt>
                <c:pt idx="3">
                  <c:v>VII A-PJ</c:v>
                </c:pt>
                <c:pt idx="4">
                  <c:v>VII B-PJ</c:v>
                </c:pt>
                <c:pt idx="5">
                  <c:v>V A-Balteni</c:v>
                </c:pt>
                <c:pt idx="6">
                  <c:v>V B-Balteni</c:v>
                </c:pt>
                <c:pt idx="7">
                  <c:v>VI-Balteni</c:v>
                </c:pt>
                <c:pt idx="8">
                  <c:v>VII-Balteni</c:v>
                </c:pt>
                <c:pt idx="9">
                  <c:v>IX A</c:v>
                </c:pt>
                <c:pt idx="10">
                  <c:v>IX P</c:v>
                </c:pt>
                <c:pt idx="11">
                  <c:v>X A</c:v>
                </c:pt>
                <c:pt idx="12">
                  <c:v>X B</c:v>
                </c:pt>
                <c:pt idx="13">
                  <c:v>X P</c:v>
                </c:pt>
                <c:pt idx="14">
                  <c:v>XI A</c:v>
                </c:pt>
              </c:strCache>
            </c:strRef>
          </c:cat>
          <c:val>
            <c:numRef>
              <c:f>'Grafic '!$B$19:$B$33</c:f>
              <c:numCache>
                <c:formatCode>General</c:formatCode>
                <c:ptCount val="15"/>
                <c:pt idx="0">
                  <c:v>200</c:v>
                </c:pt>
                <c:pt idx="1">
                  <c:v>323</c:v>
                </c:pt>
                <c:pt idx="2">
                  <c:v>235</c:v>
                </c:pt>
                <c:pt idx="3">
                  <c:v>595</c:v>
                </c:pt>
                <c:pt idx="4">
                  <c:v>945</c:v>
                </c:pt>
                <c:pt idx="5">
                  <c:v>53</c:v>
                </c:pt>
                <c:pt idx="6">
                  <c:v>34</c:v>
                </c:pt>
                <c:pt idx="7">
                  <c:v>124</c:v>
                </c:pt>
                <c:pt idx="8">
                  <c:v>196</c:v>
                </c:pt>
                <c:pt idx="9">
                  <c:v>515</c:v>
                </c:pt>
                <c:pt idx="10">
                  <c:v>481</c:v>
                </c:pt>
                <c:pt idx="11">
                  <c:v>463</c:v>
                </c:pt>
                <c:pt idx="12">
                  <c:v>330</c:v>
                </c:pt>
                <c:pt idx="13">
                  <c:v>775</c:v>
                </c:pt>
                <c:pt idx="14">
                  <c:v>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01-4C69-894A-17C28F669F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11939855"/>
        <c:axId val="2009109455"/>
      </c:barChart>
      <c:catAx>
        <c:axId val="201193985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Clasa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2009109455"/>
        <c:crosses val="autoZero"/>
        <c:auto val="1"/>
        <c:lblAlgn val="ctr"/>
        <c:lblOffset val="100"/>
        <c:noMultiLvlLbl val="0"/>
      </c:catAx>
      <c:valAx>
        <c:axId val="20091094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o-RO"/>
                  <a:t>Numar</a:t>
                </a:r>
                <a:r>
                  <a:rPr lang="ro-RO" baseline="0"/>
                  <a:t> absente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ro-RO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2011939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o-R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3659083-6952-4DA0-9FDC-B8ED688E6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4D4F47CC-5721-4534-90DD-816FFA09D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C66C817C-23AB-46BB-A984-02E85E28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2B4A3387-F9E5-458F-9E84-09D28C93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4B55593-11B8-4524-990D-633D6B0F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5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59E2F81-BF9A-46BA-AC79-F6BB77773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5D2970B6-E266-439D-9202-60F3B0961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1B52BA1-AF63-461E-AF30-2C55E8619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5A5A8920-6D72-4061-9815-7FC28FFCC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B34BDCE2-84EF-440B-A0B2-E07CAC3A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0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F15747E9-FDF4-4044-9D5B-A6F640664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78B317A3-3A46-4608-A63A-BE4667565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B67F979-CDB1-46DE-A05E-1A6047F19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865D284-5A3D-4BCC-8335-4487EE316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3A72BF66-F698-4422-A351-D1EE148E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9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6EBC288-8A2F-47F1-8C8A-458883AAD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EC6C546-67FE-4E8E-85F9-B69C2083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2E14255-DED9-4203-BDBE-559EA28B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6C99DDBA-6AB0-4C52-B812-BF44ACB3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21CB0A2-D2EF-409F-854C-7EE45BA3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6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5866544-77E9-47A2-9CFC-375C9FFF6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603513DD-D3EF-491A-A94C-60BD0616F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FE8E1C36-7384-4CA1-AA8E-4EBD03875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21E322CA-D41C-4946-BA05-4221059B8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222916E-B726-42B2-BFD4-BC4C73D3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6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A0D1F2A-C21E-4312-AB6F-242CBB6B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9B44371-D444-4696-8B91-6EB277446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DEA8CCB4-6F54-4389-849C-8BE94D039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5763BDBF-1922-45B0-8668-62EE4E970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A6BC2D9-6165-409A-A767-9BDC8CEF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D11FABE9-B805-4D9E-A906-CF58BC8E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5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81A907D-F76A-4B09-85A1-97921ED56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D9D2FDE-82AB-4FD0-874C-E1A4AA13C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662438DA-0574-43E2-8968-7034ACA13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0FCADB75-BEEF-4996-AF33-269AEDDFE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63F61DD8-6420-4FB3-AE74-F5675358F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897FF377-2A03-48C8-B7F0-7E271BB3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8D9E4F1C-7286-4AD0-B733-81684AF5A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BBCD64BC-69E1-4A53-9E75-33945D9DC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3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F138B74-9A49-4ADA-BC39-362A11AE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685D2291-1EE4-4252-BD77-9D25FCF56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414CCDDB-10AC-4076-9A96-14AE4162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80BA5720-823D-4CBA-A106-7913DFFDE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9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0AB635B5-325B-4782-974C-02BAEAC5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6816C467-E53C-401F-9407-3E306DDB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8F2CE8C9-EEDB-4AAB-AE98-ADDA5BC53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8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6C58205-D5A3-4DB0-84A3-36247B319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52ACDE8-0814-4BDB-9A3C-DE7987E84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195DEDBD-9D2E-4577-8E89-2485458BA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8A8F1994-D173-4E35-BABC-BD3ED386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F1676BB5-6D03-4E45-9E00-AD71FF2A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AB69D5B9-87C9-468C-A407-E28C79988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89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C2D8A5C-EFB7-4842-91D9-5AA3DCF0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A850CA91-2BCD-4F71-85C6-EFCB46D712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5C045E35-3031-4A04-A0D8-C22CEE52C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Editați stilurile de text coordonator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BA29718D-9CE4-47CE-8026-F102F35D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09CD94A2-BF55-4CFB-A32B-1CAEB91D1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CD4F5419-29D2-48CA-A8BC-1DF329B8D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9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6DC46F8F-84DA-4A32-9A5B-8713F7DB7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44CD2FD2-1CDF-4AF7-8511-4E8B7A3A5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Editați stilurile de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16ADEE8-8DDA-4485-B952-52D8F6323F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86480-9FB2-47E2-B392-D0F0808970BF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4224982D-AA81-4511-8F2C-4693D8498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58090A27-1D45-44FD-9021-6AC2CBA8C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75B5F-CA41-44A8-9753-7FF73F032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4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>
            <a:extLst>
              <a:ext uri="{FF2B5EF4-FFF2-40B4-BE49-F238E27FC236}">
                <a16:creationId xmlns:a16="http://schemas.microsoft.com/office/drawing/2014/main" id="{42AC1B86-C5B5-4201-A17C-22CC41689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822" y="0"/>
            <a:ext cx="3046562" cy="1047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ine 4">
            <a:extLst>
              <a:ext uri="{FF2B5EF4-FFF2-40B4-BE49-F238E27FC236}">
                <a16:creationId xmlns:a16="http://schemas.microsoft.com/office/drawing/2014/main" id="{44506440-9C1A-4615-8A79-B52644891A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44" y="126211"/>
            <a:ext cx="2902998" cy="10250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Imagine 6">
            <a:extLst>
              <a:ext uri="{FF2B5EF4-FFF2-40B4-BE49-F238E27FC236}">
                <a16:creationId xmlns:a16="http://schemas.microsoft.com/office/drawing/2014/main" id="{B65FC0BE-0F4E-440D-9920-C9B447B332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925" y="310719"/>
            <a:ext cx="2902998" cy="15269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Oval 7" descr="liceu 4">
            <a:extLst>
              <a:ext uri="{FF2B5EF4-FFF2-40B4-BE49-F238E27FC236}">
                <a16:creationId xmlns:a16="http://schemas.microsoft.com/office/drawing/2014/main" id="{4776D65B-3385-4F1A-9772-5DACD01CC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9375" y="81496"/>
            <a:ext cx="2339032" cy="1722268"/>
          </a:xfrm>
          <a:prstGeom prst="ellipse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ul: orizontal 8">
            <a:extLst>
              <a:ext uri="{FF2B5EF4-FFF2-40B4-BE49-F238E27FC236}">
                <a16:creationId xmlns:a16="http://schemas.microsoft.com/office/drawing/2014/main" id="{E4D4261B-EB48-42F5-AB59-D568E8D6EBF3}"/>
              </a:ext>
            </a:extLst>
          </p:cNvPr>
          <p:cNvSpPr/>
          <p:nvPr/>
        </p:nvSpPr>
        <p:spPr>
          <a:xfrm>
            <a:off x="142044" y="1663142"/>
            <a:ext cx="11816176" cy="2578965"/>
          </a:xfrm>
          <a:prstGeom prst="horizontalScroll">
            <a:avLst/>
          </a:prstGeom>
          <a:blipFill>
            <a:blip r:embed="rId6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9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9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I.D.E.A.L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Inclusive </a:t>
            </a:r>
            <a:r>
              <a:rPr kumimoji="0" lang="ro-RO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and</a:t>
            </a:r>
            <a:r>
              <a:rPr kumimoji="0" lang="ro-RO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Digital </a:t>
            </a:r>
            <a:r>
              <a:rPr kumimoji="0" lang="ro-RO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Education</a:t>
            </a:r>
            <a:r>
              <a:rPr kumimoji="0" lang="ro-RO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for Active </a:t>
            </a:r>
            <a:r>
              <a:rPr kumimoji="0" lang="ro-RO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Learning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0" name="Sul: orizontal 9">
            <a:extLst>
              <a:ext uri="{FF2B5EF4-FFF2-40B4-BE49-F238E27FC236}">
                <a16:creationId xmlns:a16="http://schemas.microsoft.com/office/drawing/2014/main" id="{78AF3CF1-24CE-4A4F-A3A5-4B8046E4E33C}"/>
              </a:ext>
            </a:extLst>
          </p:cNvPr>
          <p:cNvSpPr/>
          <p:nvPr/>
        </p:nvSpPr>
        <p:spPr>
          <a:xfrm>
            <a:off x="142044" y="4101484"/>
            <a:ext cx="11816177" cy="1216240"/>
          </a:xfrm>
          <a:prstGeom prst="horizontalScroll">
            <a:avLst/>
          </a:prstGeom>
          <a:blipFill>
            <a:blip r:embed="rId7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0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SITUAȚIA MEDIILOR GENERALE ȘI A ABSENȚELOR NEMOTIVATE; PE CLASE; LA FINALUL ANULUI ȘCOLAR 2021-2022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Dreptunghi: colțuri rotunjite 10">
            <a:extLst>
              <a:ext uri="{FF2B5EF4-FFF2-40B4-BE49-F238E27FC236}">
                <a16:creationId xmlns:a16="http://schemas.microsoft.com/office/drawing/2014/main" id="{087C5269-E7AE-45E0-93FC-29D839FC6460}"/>
              </a:ext>
            </a:extLst>
          </p:cNvPr>
          <p:cNvSpPr/>
          <p:nvPr/>
        </p:nvSpPr>
        <p:spPr>
          <a:xfrm>
            <a:off x="6249880" y="5397624"/>
            <a:ext cx="5708340" cy="11422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dirty="0">
                <a:solidFill>
                  <a:srgbClr val="7030A0"/>
                </a:solidFill>
                <a:latin typeface="Calibri" panose="020F0502020204030204"/>
              </a:rPr>
              <a:t>Întocmit,</a:t>
            </a: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Prof. </a:t>
            </a:r>
            <a:r>
              <a:rPr lang="ro-RO" dirty="0" err="1">
                <a:solidFill>
                  <a:srgbClr val="7030A0"/>
                </a:solidFill>
                <a:latin typeface="Calibri" panose="020F0502020204030204"/>
              </a:rPr>
              <a:t>Banța</a:t>
            </a:r>
            <a:r>
              <a:rPr lang="ro-RO" dirty="0">
                <a:solidFill>
                  <a:srgbClr val="7030A0"/>
                </a:solidFill>
                <a:latin typeface="Calibri" panose="020F0502020204030204"/>
              </a:rPr>
              <a:t> Veronica-membru în echipa de implementare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894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2B361B1A-B227-4384-BBD0-F4CDA1B86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37831"/>
              </p:ext>
            </p:extLst>
          </p:nvPr>
        </p:nvGraphicFramePr>
        <p:xfrm>
          <a:off x="398852" y="756532"/>
          <a:ext cx="2929632" cy="4660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730">
                  <a:extLst>
                    <a:ext uri="{9D8B030D-6E8A-4147-A177-3AD203B41FA5}">
                      <a16:colId xmlns:a16="http://schemas.microsoft.com/office/drawing/2014/main" val="2462719027"/>
                    </a:ext>
                  </a:extLst>
                </a:gridCol>
                <a:gridCol w="1300902">
                  <a:extLst>
                    <a:ext uri="{9D8B030D-6E8A-4147-A177-3AD203B41FA5}">
                      <a16:colId xmlns:a16="http://schemas.microsoft.com/office/drawing/2014/main" val="2915288884"/>
                    </a:ext>
                  </a:extLst>
                </a:gridCol>
              </a:tblGrid>
              <a:tr h="733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err="1">
                          <a:effectLst/>
                        </a:rPr>
                        <a:t>Clasa</a:t>
                      </a:r>
                      <a:endParaRPr lang="ro-RO" sz="1100" b="1" u="none" strike="noStrike" dirty="0">
                        <a:effectLst/>
                      </a:endParaRP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MEDIA GENERALĂ 2021-2022 </a:t>
                      </a:r>
                      <a:endParaRPr lang="ro-RO" sz="1100" b="1" u="none" strike="noStrike" dirty="0">
                        <a:effectLst/>
                      </a:endParaRP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92304136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V-P.J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8,22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8530618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 A-PJ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7,61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5455237"/>
                  </a:ext>
                </a:extLst>
              </a:tr>
              <a:tr h="2516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 B-PJ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8,06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25760387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VII A-PJ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7,55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80108685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VII B-PJ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7,46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4578143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 A-Balteni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8,52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8937132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 B-Balteni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8,92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54532370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VI-Balteni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8,47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2645300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VII-Balteni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8,19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4105630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IX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7,02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43676054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IX 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6,76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53199611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7,9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4051673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 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7,02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78334862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 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7,17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08982793"/>
                  </a:ext>
                </a:extLst>
              </a:tr>
              <a:tr h="26257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XI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7,17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67130251"/>
                  </a:ext>
                </a:extLst>
              </a:tr>
            </a:tbl>
          </a:graphicData>
        </a:graphic>
      </p:graphicFrame>
      <p:graphicFrame>
        <p:nvGraphicFramePr>
          <p:cNvPr id="3" name="Diagramă 2">
            <a:extLst>
              <a:ext uri="{FF2B5EF4-FFF2-40B4-BE49-F238E27FC236}">
                <a16:creationId xmlns:a16="http://schemas.microsoft.com/office/drawing/2014/main" id="{6AFA2309-593C-42E9-9813-7A9C66172D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622715"/>
              </p:ext>
            </p:extLst>
          </p:nvPr>
        </p:nvGraphicFramePr>
        <p:xfrm>
          <a:off x="3994950" y="443884"/>
          <a:ext cx="7608165" cy="6054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4751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C7AE872-A11D-4D8C-8316-AE4700157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486898"/>
              </p:ext>
            </p:extLst>
          </p:nvPr>
        </p:nvGraphicFramePr>
        <p:xfrm>
          <a:off x="384699" y="1099446"/>
          <a:ext cx="2501900" cy="4059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500">
                  <a:extLst>
                    <a:ext uri="{9D8B030D-6E8A-4147-A177-3AD203B41FA5}">
                      <a16:colId xmlns:a16="http://schemas.microsoft.com/office/drawing/2014/main" val="3391714684"/>
                    </a:ext>
                  </a:extLst>
                </a:gridCol>
                <a:gridCol w="1803400">
                  <a:extLst>
                    <a:ext uri="{9D8B030D-6E8A-4147-A177-3AD203B41FA5}">
                      <a16:colId xmlns:a16="http://schemas.microsoft.com/office/drawing/2014/main" val="2214407361"/>
                    </a:ext>
                  </a:extLst>
                </a:gridCol>
              </a:tblGrid>
              <a:tr h="458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err="1">
                          <a:effectLst/>
                        </a:rPr>
                        <a:t>Clasa</a:t>
                      </a:r>
                      <a:endParaRPr lang="ro-RO" sz="1100" b="1" u="none" strike="noStrike" dirty="0">
                        <a:effectLst/>
                      </a:endParaRP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err="1">
                          <a:effectLst/>
                        </a:rPr>
                        <a:t>Absente</a:t>
                      </a:r>
                      <a:r>
                        <a:rPr lang="en-US" sz="1100" b="1" u="none" strike="noStrike" dirty="0">
                          <a:effectLst/>
                        </a:rPr>
                        <a:t> </a:t>
                      </a:r>
                      <a:r>
                        <a:rPr lang="en-US" sz="1100" b="1" u="none" strike="noStrike" dirty="0" err="1">
                          <a:effectLst/>
                        </a:rPr>
                        <a:t>nemotivate</a:t>
                      </a:r>
                      <a:r>
                        <a:rPr lang="en-US" sz="1100" b="1" u="none" strike="noStrike" dirty="0">
                          <a:effectLst/>
                        </a:rPr>
                        <a:t> 2021-2022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74305775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V-P.J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7689152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 A-PJ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70025086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 B-PJ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79604634"/>
                  </a:ext>
                </a:extLst>
              </a:tr>
              <a:tr h="172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VII A-PJ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1237798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VII B-PJ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4529245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 A-Balteni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7219706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 B-Balteni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85041863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VI-Balteni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2814492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VII-Balteni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5541895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IX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09302855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IX 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3664434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38900092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 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68623330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 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775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01739379"/>
                  </a:ext>
                </a:extLst>
              </a:tr>
              <a:tr h="24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XI 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44265427"/>
                  </a:ext>
                </a:extLst>
              </a:tr>
            </a:tbl>
          </a:graphicData>
        </a:graphic>
      </p:graphicFrame>
      <p:graphicFrame>
        <p:nvGraphicFramePr>
          <p:cNvPr id="3" name="Diagramă 2">
            <a:extLst>
              <a:ext uri="{FF2B5EF4-FFF2-40B4-BE49-F238E27FC236}">
                <a16:creationId xmlns:a16="http://schemas.microsoft.com/office/drawing/2014/main" id="{D0F9C909-F90A-4ABA-81E0-4156AA1040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708916"/>
              </p:ext>
            </p:extLst>
          </p:nvPr>
        </p:nvGraphicFramePr>
        <p:xfrm>
          <a:off x="3013525" y="248574"/>
          <a:ext cx="8793776" cy="6427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2182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</Words>
  <Application>Microsoft Office PowerPoint</Application>
  <PresentationFormat>Ecran lat</PresentationFormat>
  <Paragraphs>76</Paragraphs>
  <Slides>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Franklin Gothic Medium Cond</vt:lpstr>
      <vt:lpstr>Times New Roman</vt:lpstr>
      <vt:lpstr>Temă Office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ROSE 57</dc:creator>
  <cp:lastModifiedBy>Mirabela</cp:lastModifiedBy>
  <cp:revision>3</cp:revision>
  <dcterms:created xsi:type="dcterms:W3CDTF">2022-10-16T14:57:14Z</dcterms:created>
  <dcterms:modified xsi:type="dcterms:W3CDTF">2022-10-17T15:59:18Z</dcterms:modified>
</cp:coreProperties>
</file>